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2.xml" ContentType="application/vnd.openxmlformats-officedocument.themeOverr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3.xml" ContentType="application/vnd.openxmlformats-officedocument.themeOverr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theme/themeOverride4.xml" ContentType="application/vnd.openxmlformats-officedocument.themeOverr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theme/themeOverride5.xml" ContentType="application/vnd.openxmlformats-officedocument.themeOverr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theme/themeOverride6.xml" ContentType="application/vnd.openxmlformats-officedocument.themeOverrid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theme/themeOverride7.xml" ContentType="application/vnd.openxmlformats-officedocument.themeOverride+xml"/>
  <Override PartName="/ppt/notesSlides/notesSlide5.xml" ContentType="application/vnd.openxmlformats-officedocument.presentationml.notesSlid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theme/themeOverride8.xml" ContentType="application/vnd.openxmlformats-officedocument.themeOverrid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theme/themeOverride9.xml" ContentType="application/vnd.openxmlformats-officedocument.themeOverrid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theme/themeOverride10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86" r:id="rId2"/>
    <p:sldId id="287" r:id="rId3"/>
    <p:sldId id="288" r:id="rId4"/>
    <p:sldId id="271" r:id="rId5"/>
    <p:sldId id="272" r:id="rId6"/>
    <p:sldId id="292" r:id="rId7"/>
    <p:sldId id="294" r:id="rId8"/>
    <p:sldId id="301" r:id="rId9"/>
    <p:sldId id="293" r:id="rId10"/>
    <p:sldId id="295" r:id="rId11"/>
    <p:sldId id="298" r:id="rId12"/>
    <p:sldId id="302" r:id="rId13"/>
    <p:sldId id="291" r:id="rId14"/>
    <p:sldId id="273" r:id="rId15"/>
    <p:sldId id="278" r:id="rId16"/>
    <p:sldId id="279" r:id="rId17"/>
  </p:sldIdLst>
  <p:sldSz cx="9144000" cy="6858000" type="letter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FFD"/>
    <a:srgbClr val="F42F63"/>
    <a:srgbClr val="E6EFF1"/>
    <a:srgbClr val="3772FF"/>
    <a:srgbClr val="37728D"/>
    <a:srgbClr val="34508D"/>
    <a:srgbClr val="6FA748"/>
    <a:srgbClr val="36843A"/>
    <a:srgbClr val="B46B20"/>
    <a:srgbClr val="AA6E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660B408-B3CF-4A94-85FC-2B1E0A45F4A2}" styleName="Estilo oscuro 2 - Énfasis 1/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46F890A9-2807-4EBB-B81D-B2AA78EC7F39}" styleName="Estilo oscuro 2 - Énfasis 5/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0A1B5D5-9B99-4C35-A422-299274C87663}" styleName="Estilo medio 1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382" autoAdjust="0"/>
    <p:restoredTop sz="92696" autoAdjust="0"/>
  </p:normalViewPr>
  <p:slideViewPr>
    <p:cSldViewPr>
      <p:cViewPr varScale="1">
        <p:scale>
          <a:sx n="106" d="100"/>
          <a:sy n="106" d="100"/>
        </p:scale>
        <p:origin x="2064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freyes\Desktop\CONSOLIDADO%20SATISFACCI&#211;N%20DEFINITIVO\ENCUESTA%20DE%20SATISFACCION%20DICIEMBRE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Microsoft_Excel_Worksheet1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package" Target="../embeddings/Microsoft_Excel_Worksheet2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package" Target="../embeddings/Microsoft_Excel_Worksheet4.xlsx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package" Target="../embeddings/Microsoft_Excel_Worksheet5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6.xml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package" Target="../embeddings/Microsoft_Excel_Worksheet6.xlsx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7.xml"/><Relationship Id="rId2" Type="http://schemas.microsoft.com/office/2011/relationships/chartColorStyle" Target="colors9.xml"/><Relationship Id="rId1" Type="http://schemas.microsoft.com/office/2011/relationships/chartStyle" Target="style9.xml"/><Relationship Id="rId4" Type="http://schemas.openxmlformats.org/officeDocument/2006/relationships/package" Target="../embeddings/Microsoft_Excel_Worksheet7.xlsx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8.xml"/><Relationship Id="rId2" Type="http://schemas.microsoft.com/office/2011/relationships/chartColorStyle" Target="colors10.xml"/><Relationship Id="rId1" Type="http://schemas.microsoft.com/office/2011/relationships/chartStyle" Target="style10.xml"/><Relationship Id="rId4" Type="http://schemas.openxmlformats.org/officeDocument/2006/relationships/package" Target="../embeddings/Microsoft_Excel_Worksheet8.xlsx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9.xml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package" Target="../embeddings/Microsoft_Excel_Worksheet9.xlsx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0.xml"/><Relationship Id="rId2" Type="http://schemas.microsoft.com/office/2011/relationships/chartColorStyle" Target="colors12.xml"/><Relationship Id="rId1" Type="http://schemas.microsoft.com/office/2011/relationships/chartStyle" Target="style12.xml"/><Relationship Id="rId4" Type="http://schemas.openxmlformats.org/officeDocument/2006/relationships/package" Target="../embeddings/Microsoft_Excel_Worksheet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5961-4454-90BA-48C0DD45D08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servicios!$C$56:$D$56</c:f>
              <c:strCache>
                <c:ptCount val="2"/>
                <c:pt idx="0">
                  <c:v>No. Encuestas</c:v>
                </c:pt>
                <c:pt idx="1">
                  <c:v>Porcentaje 
Satisfacción </c:v>
                </c:pt>
              </c:strCache>
            </c:strRef>
          </c:cat>
          <c:val>
            <c:numRef>
              <c:f>servicios!$C$57:$D$57</c:f>
              <c:numCache>
                <c:formatCode>0</c:formatCode>
                <c:ptCount val="2"/>
                <c:pt idx="0">
                  <c:v>490</c:v>
                </c:pt>
                <c:pt idx="1">
                  <c:v>95.351927372340228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961-4454-90BA-48C0DD45D08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65082128"/>
        <c:axId val="722994832"/>
      </c:barChart>
      <c:catAx>
        <c:axId val="565082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722994832"/>
        <c:crosses val="autoZero"/>
        <c:auto val="1"/>
        <c:lblAlgn val="ctr"/>
        <c:lblOffset val="100"/>
        <c:noMultiLvlLbl val="0"/>
      </c:catAx>
      <c:valAx>
        <c:axId val="722994832"/>
        <c:scaling>
          <c:orientation val="minMax"/>
        </c:scaling>
        <c:delete val="1"/>
        <c:axPos val="l"/>
        <c:numFmt formatCode="0" sourceLinked="1"/>
        <c:majorTickMark val="none"/>
        <c:minorTickMark val="none"/>
        <c:tickLblPos val="nextTo"/>
        <c:crossAx val="5650821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servicios!$C$2</c:f>
              <c:strCache>
                <c:ptCount val="1"/>
                <c:pt idx="0">
                  <c:v>No. Encuestas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servicios!$B$3:$B$9</c:f>
              <c:strCache>
                <c:ptCount val="7"/>
                <c:pt idx="0">
                  <c:v>Oncología 
Clínica </c:v>
                </c:pt>
                <c:pt idx="1">
                  <c:v>Hemato 
Oncología</c:v>
                </c:pt>
                <c:pt idx="2">
                  <c:v>Pediatria</c:v>
                </c:pt>
                <c:pt idx="3">
                  <c:v>Endocrinología</c:v>
                </c:pt>
                <c:pt idx="4">
                  <c:v>Torax </c:v>
                </c:pt>
                <c:pt idx="5">
                  <c:v>Neuro
Oncología</c:v>
                </c:pt>
                <c:pt idx="6">
                  <c:v>Cabeza 
Cuello </c:v>
                </c:pt>
              </c:strCache>
            </c:strRef>
          </c:cat>
          <c:val>
            <c:numRef>
              <c:f>servicios!$C$3:$C$9</c:f>
              <c:numCache>
                <c:formatCode>0</c:formatCode>
                <c:ptCount val="7"/>
                <c:pt idx="0" formatCode="General">
                  <c:v>94</c:v>
                </c:pt>
                <c:pt idx="1">
                  <c:v>20</c:v>
                </c:pt>
                <c:pt idx="2">
                  <c:v>17</c:v>
                </c:pt>
                <c:pt idx="3">
                  <c:v>32</c:v>
                </c:pt>
                <c:pt idx="4">
                  <c:v>12</c:v>
                </c:pt>
                <c:pt idx="5">
                  <c:v>20</c:v>
                </c:pt>
                <c:pt idx="6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832-49CB-BFF2-C44DB96C1F02}"/>
            </c:ext>
          </c:extLst>
        </c:ser>
        <c:ser>
          <c:idx val="1"/>
          <c:order val="1"/>
          <c:tx>
            <c:strRef>
              <c:f>servicios!$D$2</c:f>
              <c:strCache>
                <c:ptCount val="1"/>
                <c:pt idx="0">
                  <c:v>Porcentaje 
Satisfacción 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servicios!$B$3:$B$9</c:f>
              <c:strCache>
                <c:ptCount val="7"/>
                <c:pt idx="0">
                  <c:v>Oncología 
Clínica </c:v>
                </c:pt>
                <c:pt idx="1">
                  <c:v>Hemato 
Oncología</c:v>
                </c:pt>
                <c:pt idx="2">
                  <c:v>Pediatria</c:v>
                </c:pt>
                <c:pt idx="3">
                  <c:v>Endocrinología</c:v>
                </c:pt>
                <c:pt idx="4">
                  <c:v>Torax </c:v>
                </c:pt>
                <c:pt idx="5">
                  <c:v>Neuro
Oncología</c:v>
                </c:pt>
                <c:pt idx="6">
                  <c:v>Cabeza 
Cuello </c:v>
                </c:pt>
              </c:strCache>
            </c:strRef>
          </c:cat>
          <c:val>
            <c:numRef>
              <c:f>servicios!$D$3:$D$9</c:f>
              <c:numCache>
                <c:formatCode>0</c:formatCode>
                <c:ptCount val="7"/>
                <c:pt idx="0">
                  <c:v>95</c:v>
                </c:pt>
                <c:pt idx="1">
                  <c:v>94</c:v>
                </c:pt>
                <c:pt idx="2">
                  <c:v>93</c:v>
                </c:pt>
                <c:pt idx="3">
                  <c:v>97</c:v>
                </c:pt>
                <c:pt idx="4">
                  <c:v>97</c:v>
                </c:pt>
                <c:pt idx="5">
                  <c:v>92</c:v>
                </c:pt>
                <c:pt idx="6">
                  <c:v>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832-49CB-BFF2-C44DB96C1F0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12710800"/>
        <c:axId val="910127536"/>
      </c:barChart>
      <c:catAx>
        <c:axId val="912710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910127536"/>
        <c:crosses val="autoZero"/>
        <c:auto val="1"/>
        <c:lblAlgn val="ctr"/>
        <c:lblOffset val="100"/>
        <c:noMultiLvlLbl val="0"/>
      </c:catAx>
      <c:valAx>
        <c:axId val="91012753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912710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6644456238018388"/>
          <c:y val="0.89066585738138726"/>
          <c:w val="0.52396538465704168"/>
          <c:h val="9.866747893823861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servicios!$C$11</c:f>
              <c:strCache>
                <c:ptCount val="1"/>
                <c:pt idx="0">
                  <c:v>No. Encuestas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servicios!$B$12:$B$18</c:f>
              <c:strCache>
                <c:ptCount val="7"/>
                <c:pt idx="0">
                  <c:v>Ginecología</c:v>
                </c:pt>
                <c:pt idx="1">
                  <c:v>Urología</c:v>
                </c:pt>
                <c:pt idx="2">
                  <c:v>Gastroenterología</c:v>
                </c:pt>
                <c:pt idx="3">
                  <c:v>Senos y 
tejidos blandos </c:v>
                </c:pt>
                <c:pt idx="4">
                  <c:v>Cirugia 
Reconstructiva</c:v>
                </c:pt>
                <c:pt idx="5">
                  <c:v>Salud 
Mental </c:v>
                </c:pt>
                <c:pt idx="6">
                  <c:v>Nutrición 
soporte metabólico </c:v>
                </c:pt>
              </c:strCache>
            </c:strRef>
          </c:cat>
          <c:val>
            <c:numRef>
              <c:f>servicios!$C$12:$C$18</c:f>
              <c:numCache>
                <c:formatCode>0</c:formatCode>
                <c:ptCount val="7"/>
                <c:pt idx="0">
                  <c:v>21</c:v>
                </c:pt>
                <c:pt idx="1">
                  <c:v>16</c:v>
                </c:pt>
                <c:pt idx="2" formatCode="General">
                  <c:v>20</c:v>
                </c:pt>
                <c:pt idx="3">
                  <c:v>16</c:v>
                </c:pt>
                <c:pt idx="4">
                  <c:v>20</c:v>
                </c:pt>
                <c:pt idx="5">
                  <c:v>33</c:v>
                </c:pt>
                <c:pt idx="6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4FB-4EEA-B3AE-609B1BD11D0E}"/>
            </c:ext>
          </c:extLst>
        </c:ser>
        <c:ser>
          <c:idx val="1"/>
          <c:order val="1"/>
          <c:tx>
            <c:strRef>
              <c:f>servicios!$D$11</c:f>
              <c:strCache>
                <c:ptCount val="1"/>
                <c:pt idx="0">
                  <c:v>Porcentaje 
Satisfacción 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servicios!$B$12:$B$18</c:f>
              <c:strCache>
                <c:ptCount val="7"/>
                <c:pt idx="0">
                  <c:v>Ginecología</c:v>
                </c:pt>
                <c:pt idx="1">
                  <c:v>Urología</c:v>
                </c:pt>
                <c:pt idx="2">
                  <c:v>Gastroenterología</c:v>
                </c:pt>
                <c:pt idx="3">
                  <c:v>Senos y 
tejidos blandos </c:v>
                </c:pt>
                <c:pt idx="4">
                  <c:v>Cirugia 
Reconstructiva</c:v>
                </c:pt>
                <c:pt idx="5">
                  <c:v>Salud 
Mental </c:v>
                </c:pt>
                <c:pt idx="6">
                  <c:v>Nutrición 
soporte metabólico </c:v>
                </c:pt>
              </c:strCache>
            </c:strRef>
          </c:cat>
          <c:val>
            <c:numRef>
              <c:f>servicios!$D$12:$D$18</c:f>
              <c:numCache>
                <c:formatCode>0</c:formatCode>
                <c:ptCount val="7"/>
                <c:pt idx="0">
                  <c:v>99</c:v>
                </c:pt>
                <c:pt idx="1">
                  <c:v>96</c:v>
                </c:pt>
                <c:pt idx="2">
                  <c:v>96</c:v>
                </c:pt>
                <c:pt idx="3">
                  <c:v>96</c:v>
                </c:pt>
                <c:pt idx="4">
                  <c:v>99</c:v>
                </c:pt>
                <c:pt idx="5">
                  <c:v>92</c:v>
                </c:pt>
                <c:pt idx="6">
                  <c:v>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4FB-4EEA-B3AE-609B1BD11D0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12710800"/>
        <c:axId val="910127536"/>
      </c:barChart>
      <c:catAx>
        <c:axId val="912710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910127536"/>
        <c:crosses val="autoZero"/>
        <c:auto val="1"/>
        <c:lblAlgn val="ctr"/>
        <c:lblOffset val="100"/>
        <c:noMultiLvlLbl val="0"/>
      </c:catAx>
      <c:valAx>
        <c:axId val="910127536"/>
        <c:scaling>
          <c:orientation val="minMax"/>
        </c:scaling>
        <c:delete val="1"/>
        <c:axPos val="l"/>
        <c:numFmt formatCode="0" sourceLinked="1"/>
        <c:majorTickMark val="none"/>
        <c:minorTickMark val="none"/>
        <c:tickLblPos val="nextTo"/>
        <c:crossAx val="912710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4076826710278823"/>
          <c:y val="0.87967830224430499"/>
          <c:w val="0.50562517374461613"/>
          <c:h val="9.89313234241441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servicios!$C$20</c:f>
              <c:strCache>
                <c:ptCount val="1"/>
                <c:pt idx="0">
                  <c:v>No. Encuestas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servicios!$B$21:$B$27</c:f>
              <c:strCache>
                <c:ptCount val="7"/>
                <c:pt idx="0">
                  <c:v>Cuidado Paliativo</c:v>
                </c:pt>
                <c:pt idx="1">
                  <c:v>Rehabilitación y
Terapias</c:v>
                </c:pt>
                <c:pt idx="2">
                  <c:v>Radioterapia</c:v>
                </c:pt>
                <c:pt idx="3">
                  <c:v>Neumología</c:v>
                </c:pt>
                <c:pt idx="4">
                  <c:v>TAMO</c:v>
                </c:pt>
                <c:pt idx="5">
                  <c:v>Anestesia</c:v>
                </c:pt>
                <c:pt idx="6">
                  <c:v>Cardiología</c:v>
                </c:pt>
              </c:strCache>
            </c:strRef>
          </c:cat>
          <c:val>
            <c:numRef>
              <c:f>servicios!$C$21:$C$27</c:f>
              <c:numCache>
                <c:formatCode>0</c:formatCode>
                <c:ptCount val="7"/>
                <c:pt idx="0">
                  <c:v>20</c:v>
                </c:pt>
                <c:pt idx="1">
                  <c:v>18</c:v>
                </c:pt>
                <c:pt idx="2">
                  <c:v>26</c:v>
                </c:pt>
                <c:pt idx="3">
                  <c:v>12</c:v>
                </c:pt>
                <c:pt idx="4">
                  <c:v>10</c:v>
                </c:pt>
                <c:pt idx="5">
                  <c:v>12</c:v>
                </c:pt>
                <c:pt idx="6">
                  <c:v>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DA6-48F8-A990-4EA4BE202934}"/>
            </c:ext>
          </c:extLst>
        </c:ser>
        <c:ser>
          <c:idx val="1"/>
          <c:order val="1"/>
          <c:tx>
            <c:strRef>
              <c:f>servicios!$D$20</c:f>
              <c:strCache>
                <c:ptCount val="1"/>
                <c:pt idx="0">
                  <c:v>Porcentaje 
Satisfacción 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servicios!$B$21:$B$27</c:f>
              <c:strCache>
                <c:ptCount val="7"/>
                <c:pt idx="0">
                  <c:v>Cuidado Paliativo</c:v>
                </c:pt>
                <c:pt idx="1">
                  <c:v>Rehabilitación y
Terapias</c:v>
                </c:pt>
                <c:pt idx="2">
                  <c:v>Radioterapia</c:v>
                </c:pt>
                <c:pt idx="3">
                  <c:v>Neumología</c:v>
                </c:pt>
                <c:pt idx="4">
                  <c:v>TAMO</c:v>
                </c:pt>
                <c:pt idx="5">
                  <c:v>Anestesia</c:v>
                </c:pt>
                <c:pt idx="6">
                  <c:v>Cardiología</c:v>
                </c:pt>
              </c:strCache>
            </c:strRef>
          </c:cat>
          <c:val>
            <c:numRef>
              <c:f>servicios!$D$21:$D$27</c:f>
              <c:numCache>
                <c:formatCode>0</c:formatCode>
                <c:ptCount val="7"/>
                <c:pt idx="0">
                  <c:v>91</c:v>
                </c:pt>
                <c:pt idx="1">
                  <c:v>94</c:v>
                </c:pt>
                <c:pt idx="2">
                  <c:v>94</c:v>
                </c:pt>
                <c:pt idx="3">
                  <c:v>96</c:v>
                </c:pt>
                <c:pt idx="4">
                  <c:v>99</c:v>
                </c:pt>
                <c:pt idx="5">
                  <c:v>98</c:v>
                </c:pt>
                <c:pt idx="6">
                  <c:v>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DA6-48F8-A990-4EA4BE20293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12710800"/>
        <c:axId val="910127536"/>
      </c:barChart>
      <c:catAx>
        <c:axId val="912710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910127536"/>
        <c:crosses val="autoZero"/>
        <c:auto val="1"/>
        <c:lblAlgn val="ctr"/>
        <c:lblOffset val="100"/>
        <c:noMultiLvlLbl val="0"/>
      </c:catAx>
      <c:valAx>
        <c:axId val="910127536"/>
        <c:scaling>
          <c:orientation val="minMax"/>
        </c:scaling>
        <c:delete val="1"/>
        <c:axPos val="l"/>
        <c:numFmt formatCode="0" sourceLinked="1"/>
        <c:majorTickMark val="none"/>
        <c:minorTickMark val="none"/>
        <c:tickLblPos val="nextTo"/>
        <c:crossAx val="912710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0129096311379233"/>
          <c:y val="0.88063576933519916"/>
          <c:w val="0.52029734247455661"/>
          <c:h val="9.814407151360721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56C3-4583-B8DF-3BC46AE1A166}"/>
              </c:ext>
            </c:extLst>
          </c:dPt>
          <c:dLbls>
            <c:dLbl>
              <c:idx val="1"/>
              <c:tx>
                <c:rich>
                  <a:bodyPr/>
                  <a:lstStyle/>
                  <a:p>
                    <a:fld id="{2BFB11A0-7EFD-4615-AFD2-FDE19B0068BF}" type="VALUE">
                      <a:rPr lang="en-US" smtClean="0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56C3-4583-B8DF-3BC46AE1A16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servicios!$C$60:$D$60</c:f>
              <c:strCache>
                <c:ptCount val="2"/>
                <c:pt idx="0">
                  <c:v>No. Encuestas</c:v>
                </c:pt>
                <c:pt idx="1">
                  <c:v>Porcentaje 
Satisfacción </c:v>
                </c:pt>
              </c:strCache>
            </c:strRef>
          </c:cat>
          <c:val>
            <c:numRef>
              <c:f>servicios!$C$61:$D$61</c:f>
              <c:numCache>
                <c:formatCode>0</c:formatCode>
                <c:ptCount val="2"/>
                <c:pt idx="0" formatCode="General">
                  <c:v>264</c:v>
                </c:pt>
                <c:pt idx="1">
                  <c:v>97.6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6C3-4583-B8DF-3BC46AE1A16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65082128"/>
        <c:axId val="722994832"/>
      </c:barChart>
      <c:catAx>
        <c:axId val="565082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722994832"/>
        <c:crosses val="autoZero"/>
        <c:auto val="1"/>
        <c:lblAlgn val="ctr"/>
        <c:lblOffset val="100"/>
        <c:noMultiLvlLbl val="0"/>
      </c:catAx>
      <c:valAx>
        <c:axId val="7229948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650821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servicios!$C$33</c:f>
              <c:strCache>
                <c:ptCount val="1"/>
                <c:pt idx="0">
                  <c:v>No. Encuestas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servicios!$B$34:$B$38</c:f>
              <c:strCache>
                <c:ptCount val="5"/>
                <c:pt idx="0">
                  <c:v>Laboratorio 
Clínico</c:v>
                </c:pt>
                <c:pt idx="1">
                  <c:v>Medicina Nuclear</c:v>
                </c:pt>
                <c:pt idx="2">
                  <c:v>Banco 
Sangre</c:v>
                </c:pt>
                <c:pt idx="3">
                  <c:v>Quimioterapia 
24/7</c:v>
                </c:pt>
                <c:pt idx="4">
                  <c:v>Salas 
Cirugía </c:v>
                </c:pt>
              </c:strCache>
            </c:strRef>
          </c:cat>
          <c:val>
            <c:numRef>
              <c:f>servicios!$C$34:$C$38</c:f>
              <c:numCache>
                <c:formatCode>0</c:formatCode>
                <c:ptCount val="5"/>
                <c:pt idx="0">
                  <c:v>169</c:v>
                </c:pt>
                <c:pt idx="1">
                  <c:v>26</c:v>
                </c:pt>
                <c:pt idx="2">
                  <c:v>11</c:v>
                </c:pt>
                <c:pt idx="3" formatCode="General">
                  <c:v>39</c:v>
                </c:pt>
                <c:pt idx="4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0A6-4004-9A17-2FE4BF7D79E4}"/>
            </c:ext>
          </c:extLst>
        </c:ser>
        <c:ser>
          <c:idx val="1"/>
          <c:order val="1"/>
          <c:tx>
            <c:strRef>
              <c:f>servicios!$D$33</c:f>
              <c:strCache>
                <c:ptCount val="1"/>
                <c:pt idx="0">
                  <c:v>Porcentaje 
Satisfacción 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servicios!$B$34:$B$38</c:f>
              <c:strCache>
                <c:ptCount val="5"/>
                <c:pt idx="0">
                  <c:v>Laboratorio 
Clínico</c:v>
                </c:pt>
                <c:pt idx="1">
                  <c:v>Medicina Nuclear</c:v>
                </c:pt>
                <c:pt idx="2">
                  <c:v>Banco 
Sangre</c:v>
                </c:pt>
                <c:pt idx="3">
                  <c:v>Quimioterapia 
24/7</c:v>
                </c:pt>
                <c:pt idx="4">
                  <c:v>Salas 
Cirugía </c:v>
                </c:pt>
              </c:strCache>
            </c:strRef>
          </c:cat>
          <c:val>
            <c:numRef>
              <c:f>servicios!$D$34:$D$38</c:f>
              <c:numCache>
                <c:formatCode>0</c:formatCode>
                <c:ptCount val="5"/>
                <c:pt idx="0">
                  <c:v>98.7</c:v>
                </c:pt>
                <c:pt idx="1">
                  <c:v>97.9</c:v>
                </c:pt>
                <c:pt idx="2">
                  <c:v>84.9</c:v>
                </c:pt>
                <c:pt idx="3">
                  <c:v>94.7</c:v>
                </c:pt>
                <c:pt idx="4">
                  <c:v>98.2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0A6-4004-9A17-2FE4BF7D79E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12710800"/>
        <c:axId val="910127536"/>
      </c:barChart>
      <c:catAx>
        <c:axId val="912710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910127536"/>
        <c:crosses val="autoZero"/>
        <c:auto val="1"/>
        <c:lblAlgn val="ctr"/>
        <c:lblOffset val="100"/>
        <c:noMultiLvlLbl val="0"/>
      </c:catAx>
      <c:valAx>
        <c:axId val="910127536"/>
        <c:scaling>
          <c:orientation val="minMax"/>
        </c:scaling>
        <c:delete val="1"/>
        <c:axPos val="l"/>
        <c:numFmt formatCode="0" sourceLinked="1"/>
        <c:majorTickMark val="none"/>
        <c:minorTickMark val="none"/>
        <c:tickLblPos val="nextTo"/>
        <c:crossAx val="912710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0129096311379233"/>
          <c:y val="0.88063576933519916"/>
          <c:w val="0.52029734247455661"/>
          <c:h val="9.814407151360721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4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3.888888888888889E-2"/>
          <c:y val="0.18560185185185185"/>
          <c:w val="0.93888888888888888"/>
          <c:h val="0.67003098571011954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ACF1-4F13-A87F-05837BA59A98}"/>
              </c:ext>
            </c:extLst>
          </c:dPt>
          <c:dLbls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100%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CF1-4F13-A87F-05837BA59A9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servicios!$C$53:$D$53</c:f>
              <c:strCache>
                <c:ptCount val="2"/>
                <c:pt idx="0">
                  <c:v>No. Encuestas</c:v>
                </c:pt>
                <c:pt idx="1">
                  <c:v>Porcentaje 
Satisfacción </c:v>
                </c:pt>
              </c:strCache>
            </c:strRef>
          </c:cat>
          <c:val>
            <c:numRef>
              <c:f>servicios!$C$54:$D$54</c:f>
              <c:numCache>
                <c:formatCode>0</c:formatCode>
                <c:ptCount val="2"/>
                <c:pt idx="0" formatCode="General">
                  <c:v>40</c:v>
                </c:pt>
                <c:pt idx="1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CF1-4F13-A87F-05837BA59A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65082128"/>
        <c:axId val="722994832"/>
      </c:barChart>
      <c:catAx>
        <c:axId val="565082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722994832"/>
        <c:crosses val="autoZero"/>
        <c:auto val="1"/>
        <c:lblAlgn val="ctr"/>
        <c:lblOffset val="100"/>
        <c:noMultiLvlLbl val="0"/>
      </c:catAx>
      <c:valAx>
        <c:axId val="7229948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650821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4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3.888888888888889E-2"/>
          <c:y val="0.18560185185185185"/>
          <c:w val="0.93888888888888888"/>
          <c:h val="0.67003098571011954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81FA-4902-99AE-C92EBA8FAE68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servicios!$C$53:$D$53</c:f>
              <c:strCache>
                <c:ptCount val="2"/>
                <c:pt idx="0">
                  <c:v>No. Encuestas</c:v>
                </c:pt>
                <c:pt idx="1">
                  <c:v>Porcentaje 
Satisfacción </c:v>
                </c:pt>
              </c:strCache>
            </c:strRef>
          </c:cat>
          <c:val>
            <c:numRef>
              <c:f>servicios!$C$54:$D$54</c:f>
              <c:numCache>
                <c:formatCode>0</c:formatCode>
                <c:ptCount val="2"/>
                <c:pt idx="0" formatCode="General">
                  <c:v>12</c:v>
                </c:pt>
                <c:pt idx="1">
                  <c:v>98.5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1FA-4902-99AE-C92EBA8FAE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65082128"/>
        <c:axId val="722994832"/>
      </c:barChart>
      <c:catAx>
        <c:axId val="565082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722994832"/>
        <c:crosses val="autoZero"/>
        <c:auto val="1"/>
        <c:lblAlgn val="ctr"/>
        <c:lblOffset val="100"/>
        <c:noMultiLvlLbl val="0"/>
      </c:catAx>
      <c:valAx>
        <c:axId val="7229948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650821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4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'consolidado 2'!$C$3</c:f>
              <c:strCache>
                <c:ptCount val="1"/>
                <c:pt idx="0">
                  <c:v>Excelente 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AB96A395-934A-4C86-A80E-0F5F5F62F7D1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8AF8-4F79-BC7E-31D41D5ECA4B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8E58471A-ABF5-4FDD-9629-88E706209071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8AF8-4F79-BC7E-31D41D5ECA4B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2B0E5868-760A-47F6-A53C-B4E047091EEC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8AF8-4F79-BC7E-31D41D5ECA4B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C4861D80-A614-44BD-919F-93B93DB2A158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8AF8-4F79-BC7E-31D41D5ECA4B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AAAEF8AB-0115-49CC-ABA5-DB1555F2B5CF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8AF8-4F79-BC7E-31D41D5ECA4B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FA3045E8-DF50-4DD4-BF67-9D21194C5043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8AF8-4F79-BC7E-31D41D5ECA4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'consolidado 2'!$B$4:$B$6</c:f>
              <c:strCache>
                <c:ptCount val="3"/>
                <c:pt idx="0">
                  <c:v>Ambulatorio</c:v>
                </c:pt>
                <c:pt idx="1">
                  <c:v>Apoyo</c:v>
                </c:pt>
                <c:pt idx="2">
                  <c:v>CPRED</c:v>
                </c:pt>
              </c:strCache>
            </c:strRef>
          </c:cat>
          <c:val>
            <c:numRef>
              <c:f>'consolidado 2'!$C$4:$C$6</c:f>
              <c:numCache>
                <c:formatCode>0</c:formatCode>
                <c:ptCount val="3"/>
                <c:pt idx="0">
                  <c:v>43</c:v>
                </c:pt>
                <c:pt idx="1">
                  <c:v>45</c:v>
                </c:pt>
                <c:pt idx="2">
                  <c:v>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8AF8-4F79-BC7E-31D41D5ECA4B}"/>
            </c:ext>
          </c:extLst>
        </c:ser>
        <c:ser>
          <c:idx val="1"/>
          <c:order val="1"/>
          <c:tx>
            <c:strRef>
              <c:f>'consolidado 2'!$D$3</c:f>
              <c:strCache>
                <c:ptCount val="1"/>
                <c:pt idx="0">
                  <c:v>Bueno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C2A5F7C0-E07D-4652-ABC8-2F521293B05F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8AF8-4F79-BC7E-31D41D5ECA4B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8CBCCD62-11C6-45A5-B7C0-CCF7F23A8381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8AF8-4F79-BC7E-31D41D5ECA4B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0AB0549B-DDF3-4848-923D-96E6FA514BDA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8AF8-4F79-BC7E-31D41D5ECA4B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BA6EE21E-901C-4EC8-8E5C-8C2F7B4D914E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8AF8-4F79-BC7E-31D41D5ECA4B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E18DB7FE-B754-4EF0-8C32-7BCBB36072BC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8AF8-4F79-BC7E-31D41D5ECA4B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2F00765B-5142-4041-8CE2-B0113031C77E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C-8AF8-4F79-BC7E-31D41D5ECA4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'consolidado 2'!$B$4:$B$6</c:f>
              <c:strCache>
                <c:ptCount val="3"/>
                <c:pt idx="0">
                  <c:v>Ambulatorio</c:v>
                </c:pt>
                <c:pt idx="1">
                  <c:v>Apoyo</c:v>
                </c:pt>
                <c:pt idx="2">
                  <c:v>CPRED</c:v>
                </c:pt>
              </c:strCache>
            </c:strRef>
          </c:cat>
          <c:val>
            <c:numRef>
              <c:f>'consolidado 2'!$D$4:$D$6</c:f>
              <c:numCache>
                <c:formatCode>0</c:formatCode>
                <c:ptCount val="3"/>
                <c:pt idx="0">
                  <c:v>44</c:v>
                </c:pt>
                <c:pt idx="1">
                  <c:v>29</c:v>
                </c:pt>
                <c:pt idx="2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8AF8-4F79-BC7E-31D41D5ECA4B}"/>
            </c:ext>
          </c:extLst>
        </c:ser>
        <c:ser>
          <c:idx val="2"/>
          <c:order val="2"/>
          <c:tx>
            <c:strRef>
              <c:f>'consolidado 2'!$E$3</c:f>
              <c:strCache>
                <c:ptCount val="1"/>
                <c:pt idx="0">
                  <c:v>Mala 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2.0898641588296763E-3"/>
                  <c:y val="-3.3530359643175953E-2"/>
                </c:manualLayout>
              </c:layout>
              <c:tx>
                <c:rich>
                  <a:bodyPr/>
                  <a:lstStyle/>
                  <a:p>
                    <a:fld id="{32EBD0EA-B169-48EE-A0FD-004297F1883A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E-8AF8-4F79-BC7E-31D41D5ECA4B}"/>
                </c:ext>
              </c:extLst>
            </c:dLbl>
            <c:dLbl>
              <c:idx val="1"/>
              <c:layout>
                <c:manualLayout>
                  <c:x val="6.0238685441210294E-3"/>
                  <c:y val="-6.3490584483484422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1%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8AF8-4F79-BC7E-31D41D5ECA4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'consolidado 2'!$B$4:$B$6</c:f>
              <c:strCache>
                <c:ptCount val="3"/>
                <c:pt idx="0">
                  <c:v>Ambulatorio</c:v>
                </c:pt>
                <c:pt idx="1">
                  <c:v>Apoyo</c:v>
                </c:pt>
                <c:pt idx="2">
                  <c:v>CPRED</c:v>
                </c:pt>
              </c:strCache>
            </c:strRef>
          </c:cat>
          <c:val>
            <c:numRef>
              <c:f>'consolidado 2'!$E$4:$E$6</c:f>
              <c:numCache>
                <c:formatCode>0</c:formatCode>
                <c:ptCount val="3"/>
                <c:pt idx="0">
                  <c:v>2</c:v>
                </c:pt>
                <c:pt idx="1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8AF8-4F79-BC7E-31D41D5ECA4B}"/>
            </c:ext>
          </c:extLst>
        </c:ser>
        <c:ser>
          <c:idx val="3"/>
          <c:order val="3"/>
          <c:tx>
            <c:strRef>
              <c:f>'consolidado 2'!$F$3</c:f>
              <c:strCache>
                <c:ptCount val="1"/>
                <c:pt idx="0">
                  <c:v>Pésimo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4.8682630139786865E-3"/>
                  <c:y val="-8.6403681193193124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8AF8-4F79-BC7E-31D41D5ECA4B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79A9B7DE-33B0-4A79-88B2-76668A752913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2-8AF8-4F79-BC7E-31D41D5ECA4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'consolidado 2'!$B$4:$B$6</c:f>
              <c:strCache>
                <c:ptCount val="3"/>
                <c:pt idx="0">
                  <c:v>Ambulatorio</c:v>
                </c:pt>
                <c:pt idx="1">
                  <c:v>Apoyo</c:v>
                </c:pt>
                <c:pt idx="2">
                  <c:v>CPRED</c:v>
                </c:pt>
              </c:strCache>
            </c:strRef>
          </c:cat>
          <c:val>
            <c:numRef>
              <c:f>'consolidado 2'!$F$4:$F$6</c:f>
              <c:numCache>
                <c:formatCode>General</c:formatCode>
                <c:ptCount val="3"/>
                <c:pt idx="0" formatCode="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8AF8-4F79-BC7E-31D41D5ECA4B}"/>
            </c:ext>
          </c:extLst>
        </c:ser>
        <c:ser>
          <c:idx val="4"/>
          <c:order val="4"/>
          <c:tx>
            <c:strRef>
              <c:f>'consolidado 2'!$G$3</c:f>
              <c:strCache>
                <c:ptCount val="1"/>
                <c:pt idx="0">
                  <c:v>No aplica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DA88E5CF-6904-4B00-8558-130F57A5A4BB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4-8AF8-4F79-BC7E-31D41D5ECA4B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511C0083-D66D-44BA-AC94-985A01743519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5-8AF8-4F79-BC7E-31D41D5ECA4B}"/>
                </c:ext>
              </c:extLst>
            </c:dLbl>
            <c:dLbl>
              <c:idx val="2"/>
              <c:layout>
                <c:manualLayout>
                  <c:x val="3.2455086759856722E-3"/>
                  <c:y val="-1.7217925972505055E-17"/>
                </c:manualLayout>
              </c:layout>
              <c:tx>
                <c:rich>
                  <a:bodyPr/>
                  <a:lstStyle/>
                  <a:p>
                    <a:fld id="{C56D6CA2-45BD-4FCC-8D89-6B6734400564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6-8AF8-4F79-BC7E-31D41D5ECA4B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5894D2B0-9BC9-49A4-837E-AF566981AF72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7-8AF8-4F79-BC7E-31D41D5ECA4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'consolidado 2'!$B$4:$B$6</c:f>
              <c:strCache>
                <c:ptCount val="3"/>
                <c:pt idx="0">
                  <c:v>Ambulatorio</c:v>
                </c:pt>
                <c:pt idx="1">
                  <c:v>Apoyo</c:v>
                </c:pt>
                <c:pt idx="2">
                  <c:v>CPRED</c:v>
                </c:pt>
              </c:strCache>
            </c:strRef>
          </c:cat>
          <c:val>
            <c:numRef>
              <c:f>'consolidado 2'!$G$4:$G$6</c:f>
              <c:numCache>
                <c:formatCode>0</c:formatCode>
                <c:ptCount val="3"/>
                <c:pt idx="0">
                  <c:v>4</c:v>
                </c:pt>
                <c:pt idx="1">
                  <c:v>20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8-8AF8-4F79-BC7E-31D41D5ECA4B}"/>
            </c:ext>
          </c:extLst>
        </c:ser>
        <c:ser>
          <c:idx val="5"/>
          <c:order val="5"/>
          <c:tx>
            <c:strRef>
              <c:f>'consolidado 2'!$H$3</c:f>
              <c:strCache>
                <c:ptCount val="1"/>
                <c:pt idx="0">
                  <c:v>Sin dato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7C71EAAA-0573-4738-BFC3-3CCD8D5EC876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9-8AF8-4F79-BC7E-31D41D5ECA4B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61D9AD8B-2B01-4383-8E22-BE0DFAE65BD3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A-8AF8-4F79-BC7E-31D41D5ECA4B}"/>
                </c:ext>
              </c:extLst>
            </c:dLbl>
            <c:dLbl>
              <c:idx val="2"/>
              <c:layout>
                <c:manualLayout>
                  <c:x val="1.6227543379926576E-3"/>
                  <c:y val="-7.8890317611176347E-2"/>
                </c:manualLayout>
              </c:layout>
              <c:tx>
                <c:rich>
                  <a:bodyPr/>
                  <a:lstStyle/>
                  <a:p>
                    <a:fld id="{AC0DD0C6-77C7-4BAE-899E-E474DA0BC521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B-8AF8-4F79-BC7E-31D41D5ECA4B}"/>
                </c:ext>
              </c:extLst>
            </c:dLbl>
            <c:dLbl>
              <c:idx val="4"/>
              <c:layout>
                <c:manualLayout>
                  <c:x val="2.0898641588296763E-3"/>
                  <c:y val="-3.7255955159084427E-2"/>
                </c:manualLayout>
              </c:layout>
              <c:tx>
                <c:rich>
                  <a:bodyPr/>
                  <a:lstStyle/>
                  <a:p>
                    <a:fld id="{1CBA39D5-C2BD-4497-8C0E-B144E994A2E0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C-8AF8-4F79-BC7E-31D41D5ECA4B}"/>
                </c:ext>
              </c:extLst>
            </c:dLbl>
            <c:dLbl>
              <c:idx val="5"/>
              <c:layout>
                <c:manualLayout>
                  <c:x val="6.269592476489028E-3"/>
                  <c:y val="-3.7255955159084413E-2"/>
                </c:manualLayout>
              </c:layout>
              <c:tx>
                <c:rich>
                  <a:bodyPr/>
                  <a:lstStyle/>
                  <a:p>
                    <a:fld id="{982D13DD-B67B-4237-8F3A-342EE6B29ADB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D-8AF8-4F79-BC7E-31D41D5ECA4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'consolidado 2'!$B$4:$B$6</c:f>
              <c:strCache>
                <c:ptCount val="3"/>
                <c:pt idx="0">
                  <c:v>Ambulatorio</c:v>
                </c:pt>
                <c:pt idx="1">
                  <c:v>Apoyo</c:v>
                </c:pt>
                <c:pt idx="2">
                  <c:v>CPRED</c:v>
                </c:pt>
              </c:strCache>
            </c:strRef>
          </c:cat>
          <c:val>
            <c:numRef>
              <c:f>'consolidado 2'!$H$4:$H$6</c:f>
              <c:numCache>
                <c:formatCode>0</c:formatCode>
                <c:ptCount val="3"/>
                <c:pt idx="0">
                  <c:v>6</c:v>
                </c:pt>
                <c:pt idx="1">
                  <c:v>5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E-8AF8-4F79-BC7E-31D41D5ECA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644270176"/>
        <c:axId val="772926208"/>
      </c:barChart>
      <c:catAx>
        <c:axId val="6442701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772926208"/>
        <c:crosses val="autoZero"/>
        <c:auto val="1"/>
        <c:lblAlgn val="ctr"/>
        <c:lblOffset val="100"/>
        <c:noMultiLvlLbl val="0"/>
      </c:catAx>
      <c:valAx>
        <c:axId val="772926208"/>
        <c:scaling>
          <c:orientation val="minMax"/>
          <c:max val="100"/>
        </c:scaling>
        <c:delete val="0"/>
        <c:axPos val="b"/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6442701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4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'consolidado 2'!$C$9</c:f>
              <c:strCache>
                <c:ptCount val="1"/>
                <c:pt idx="0">
                  <c:v>Corto 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E2B55F86-4EAF-4534-8402-9F3153A11DFC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D086-462D-8095-ECE3915353E4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42266DC2-5957-4CB3-AFDF-7B3C113B5265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D086-462D-8095-ECE3915353E4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2E16E82B-4BB1-4F44-AB18-EA2AEB8BF3AE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D086-462D-8095-ECE3915353E4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7A2AA85F-B15F-427C-9152-A2B8D745B321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D086-462D-8095-ECE3915353E4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06EC8BE1-E0FC-4734-B198-7EEE018B00EF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D086-462D-8095-ECE3915353E4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197B8DEE-63EC-41A7-AE43-8BFD5ADAD1A7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D086-462D-8095-ECE3915353E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'consolidado 2'!$B$10:$B$12</c:f>
              <c:strCache>
                <c:ptCount val="3"/>
                <c:pt idx="0">
                  <c:v>Ambulatorio</c:v>
                </c:pt>
                <c:pt idx="1">
                  <c:v>Apoyo</c:v>
                </c:pt>
                <c:pt idx="2">
                  <c:v>CPRED</c:v>
                </c:pt>
              </c:strCache>
            </c:strRef>
          </c:cat>
          <c:val>
            <c:numRef>
              <c:f>'consolidado 2'!$C$10:$C$12</c:f>
              <c:numCache>
                <c:formatCode>0</c:formatCode>
                <c:ptCount val="3"/>
                <c:pt idx="0">
                  <c:v>17</c:v>
                </c:pt>
                <c:pt idx="1">
                  <c:v>32</c:v>
                </c:pt>
                <c:pt idx="2">
                  <c:v>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D086-462D-8095-ECE3915353E4}"/>
            </c:ext>
          </c:extLst>
        </c:ser>
        <c:ser>
          <c:idx val="1"/>
          <c:order val="1"/>
          <c:tx>
            <c:strRef>
              <c:f>'consolidado 2'!$D$9</c:f>
              <c:strCache>
                <c:ptCount val="1"/>
                <c:pt idx="0">
                  <c:v>Normal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A3C4FB97-4421-4E70-92E8-F87A06917794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D086-462D-8095-ECE3915353E4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BF14E3B0-2CF5-4B47-A0F0-0D57168F3F9A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D086-462D-8095-ECE3915353E4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69A5E559-F83F-471B-AE3B-BBB82349FA74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D086-462D-8095-ECE3915353E4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D02992B8-C8AA-49CB-BF5A-974D68E0C095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D086-462D-8095-ECE3915353E4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42414434-2960-45BD-ADCC-A1A70417A552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D086-462D-8095-ECE3915353E4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C5992BFF-3E70-46A1-8E2F-A44CDA20AB97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C-D086-462D-8095-ECE3915353E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'consolidado 2'!$B$10:$B$12</c:f>
              <c:strCache>
                <c:ptCount val="3"/>
                <c:pt idx="0">
                  <c:v>Ambulatorio</c:v>
                </c:pt>
                <c:pt idx="1">
                  <c:v>Apoyo</c:v>
                </c:pt>
                <c:pt idx="2">
                  <c:v>CPRED</c:v>
                </c:pt>
              </c:strCache>
            </c:strRef>
          </c:cat>
          <c:val>
            <c:numRef>
              <c:f>'consolidado 2'!$D$10:$D$12</c:f>
              <c:numCache>
                <c:formatCode>0</c:formatCode>
                <c:ptCount val="3"/>
                <c:pt idx="0">
                  <c:v>54</c:v>
                </c:pt>
                <c:pt idx="1">
                  <c:v>42</c:v>
                </c:pt>
                <c:pt idx="2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D086-462D-8095-ECE3915353E4}"/>
            </c:ext>
          </c:extLst>
        </c:ser>
        <c:ser>
          <c:idx val="2"/>
          <c:order val="2"/>
          <c:tx>
            <c:strRef>
              <c:f>'consolidado 2'!$E$9</c:f>
              <c:strCache>
                <c:ptCount val="1"/>
                <c:pt idx="0">
                  <c:v>Largo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28FCE68F-7A1C-412C-A62B-B6B7619A5877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E-D086-462D-8095-ECE3915353E4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08DA858C-6951-46D5-882E-79A9BB475EFF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F-D086-462D-8095-ECE3915353E4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EF15603A-2AF2-490C-A200-63E8CF9E810C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0-D086-462D-8095-ECE3915353E4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B701E471-DFA5-4171-B0C5-518D2D5B7C08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1-D086-462D-8095-ECE3915353E4}"/>
                </c:ext>
              </c:extLst>
            </c:dLbl>
            <c:dLbl>
              <c:idx val="5"/>
              <c:layout>
                <c:manualLayout>
                  <c:x val="2.0898641588296763E-3"/>
                  <c:y val="-3.7223949244119363E-2"/>
                </c:manualLayout>
              </c:layout>
              <c:tx>
                <c:rich>
                  <a:bodyPr/>
                  <a:lstStyle/>
                  <a:p>
                    <a:fld id="{C5FE1D21-ED00-4B16-9E08-EA762418DB55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2-D086-462D-8095-ECE3915353E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'consolidado 2'!$B$10:$B$12</c:f>
              <c:strCache>
                <c:ptCount val="3"/>
                <c:pt idx="0">
                  <c:v>Ambulatorio</c:v>
                </c:pt>
                <c:pt idx="1">
                  <c:v>Apoyo</c:v>
                </c:pt>
                <c:pt idx="2">
                  <c:v>CPRED</c:v>
                </c:pt>
              </c:strCache>
            </c:strRef>
          </c:cat>
          <c:val>
            <c:numRef>
              <c:f>'consolidado 2'!$E$10:$E$12</c:f>
              <c:numCache>
                <c:formatCode>0</c:formatCode>
                <c:ptCount val="3"/>
                <c:pt idx="0">
                  <c:v>8</c:v>
                </c:pt>
                <c:pt idx="1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D086-462D-8095-ECE3915353E4}"/>
            </c:ext>
          </c:extLst>
        </c:ser>
        <c:ser>
          <c:idx val="3"/>
          <c:order val="3"/>
          <c:tx>
            <c:strRef>
              <c:f>'consolidado 2'!$F$9</c:f>
              <c:strCache>
                <c:ptCount val="1"/>
                <c:pt idx="0">
                  <c:v>Muy Largo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2B6CF0C0-F8C5-447A-A0A7-A0B064EF3A24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4-D086-462D-8095-ECE3915353E4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A39599D5-5346-409C-916E-14BD95AF732A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5-D086-462D-8095-ECE3915353E4}"/>
                </c:ext>
              </c:extLst>
            </c:dLbl>
            <c:dLbl>
              <c:idx val="2"/>
              <c:layout>
                <c:manualLayout>
                  <c:x val="-1.5325493456676104E-16"/>
                  <c:y val="-3.7223949244119349E-2"/>
                </c:manualLayout>
              </c:layout>
              <c:tx>
                <c:rich>
                  <a:bodyPr/>
                  <a:lstStyle/>
                  <a:p>
                    <a:fld id="{19C923E1-33FE-48C6-8FF6-BB540864DC1B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6-D086-462D-8095-ECE3915353E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'consolidado 2'!$B$10:$B$12</c:f>
              <c:strCache>
                <c:ptCount val="3"/>
                <c:pt idx="0">
                  <c:v>Ambulatorio</c:v>
                </c:pt>
                <c:pt idx="1">
                  <c:v>Apoyo</c:v>
                </c:pt>
                <c:pt idx="2">
                  <c:v>CPRED</c:v>
                </c:pt>
              </c:strCache>
            </c:strRef>
          </c:cat>
          <c:val>
            <c:numRef>
              <c:f>'consolidado 2'!$F$10:$F$12</c:f>
              <c:numCache>
                <c:formatCode>0</c:formatCode>
                <c:ptCount val="3"/>
                <c:pt idx="0">
                  <c:v>4</c:v>
                </c:pt>
                <c:pt idx="1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7-D086-462D-8095-ECE3915353E4}"/>
            </c:ext>
          </c:extLst>
        </c:ser>
        <c:ser>
          <c:idx val="4"/>
          <c:order val="4"/>
          <c:tx>
            <c:strRef>
              <c:f>'consolidado 2'!$G$9</c:f>
              <c:strCache>
                <c:ptCount val="1"/>
                <c:pt idx="0">
                  <c:v>No aplica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7D4ABE68-F5F5-4112-A048-C54BE0A90123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8-D086-462D-8095-ECE3915353E4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FB550FAB-6330-4A71-9958-448D0D379AFA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9-D086-462D-8095-ECE3915353E4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07C59C8E-CFDD-48D2-B017-4A55F79DA610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A-D086-462D-8095-ECE3915353E4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5D93997F-2E1E-46D6-8EB4-17057FA0A7BC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B-D086-462D-8095-ECE3915353E4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D40113E0-ACD6-4741-88A4-4CE88B3584A9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C-D086-462D-8095-ECE3915353E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'consolidado 2'!$B$10:$B$12</c:f>
              <c:strCache>
                <c:ptCount val="3"/>
                <c:pt idx="0">
                  <c:v>Ambulatorio</c:v>
                </c:pt>
                <c:pt idx="1">
                  <c:v>Apoyo</c:v>
                </c:pt>
                <c:pt idx="2">
                  <c:v>CPRED</c:v>
                </c:pt>
              </c:strCache>
            </c:strRef>
          </c:cat>
          <c:val>
            <c:numRef>
              <c:f>'consolidado 2'!$G$10:$G$12</c:f>
              <c:numCache>
                <c:formatCode>0</c:formatCode>
                <c:ptCount val="3"/>
                <c:pt idx="0">
                  <c:v>10</c:v>
                </c:pt>
                <c:pt idx="1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D-D086-462D-8095-ECE3915353E4}"/>
            </c:ext>
          </c:extLst>
        </c:ser>
        <c:ser>
          <c:idx val="5"/>
          <c:order val="5"/>
          <c:tx>
            <c:strRef>
              <c:f>'consolidado 2'!$H$9</c:f>
              <c:strCache>
                <c:ptCount val="1"/>
                <c:pt idx="0">
                  <c:v>Sin dato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C59DCE7F-E6F2-4FD2-8250-AF4F184FEEDA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E-D086-462D-8095-ECE3915353E4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1FAAC94C-C7BD-49A2-993F-8A199E4F7D8A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F-D086-462D-8095-ECE3915353E4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D3137589-CDB9-4884-8FD0-BAF44B14A432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20-D086-462D-8095-ECE3915353E4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4A575BBD-093E-4546-A530-1F110BE8FDE8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21-D086-462D-8095-ECE3915353E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'consolidado 2'!$B$10:$B$12</c:f>
              <c:strCache>
                <c:ptCount val="3"/>
                <c:pt idx="0">
                  <c:v>Ambulatorio</c:v>
                </c:pt>
                <c:pt idx="1">
                  <c:v>Apoyo</c:v>
                </c:pt>
                <c:pt idx="2">
                  <c:v>CPRED</c:v>
                </c:pt>
              </c:strCache>
            </c:strRef>
          </c:cat>
          <c:val>
            <c:numRef>
              <c:f>'consolidado 2'!$H$10:$H$12</c:f>
              <c:numCache>
                <c:formatCode>0</c:formatCode>
                <c:ptCount val="3"/>
                <c:pt idx="0">
                  <c:v>7</c:v>
                </c:pt>
                <c:pt idx="1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2-D086-462D-8095-ECE3915353E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644270176"/>
        <c:axId val="772926208"/>
      </c:barChart>
      <c:catAx>
        <c:axId val="6442701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772926208"/>
        <c:crosses val="autoZero"/>
        <c:auto val="1"/>
        <c:lblAlgn val="ctr"/>
        <c:lblOffset val="100"/>
        <c:noMultiLvlLbl val="0"/>
      </c:catAx>
      <c:valAx>
        <c:axId val="772926208"/>
        <c:scaling>
          <c:orientation val="minMax"/>
          <c:max val="100"/>
        </c:scaling>
        <c:delete val="0"/>
        <c:axPos val="b"/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6442701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4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'consolidado 2'!$C$15</c:f>
              <c:strCache>
                <c:ptCount val="1"/>
                <c:pt idx="0">
                  <c:v>Excelente 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58E021B0-A960-4F9B-BD76-0F2EE9A1AC9A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3781-481E-8ADD-1CADC091CDC9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EFC9D2FE-966D-4FB0-B401-4C0EA8FE8B2B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3781-481E-8ADD-1CADC091CDC9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32476953-0979-4B0E-8188-C862C9D6710B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3781-481E-8ADD-1CADC091CDC9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BB990BBC-9867-4AC2-9451-B9C61E61129C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781-481E-8ADD-1CADC091CDC9}"/>
                </c:ext>
              </c:extLst>
            </c:dLbl>
            <c:dLbl>
              <c:idx val="4"/>
              <c:layout>
                <c:manualLayout>
                  <c:x val="1.0449320794148381E-2"/>
                  <c:y val="-4.8432741706809751E-2"/>
                </c:manualLayout>
              </c:layout>
              <c:tx>
                <c:rich>
                  <a:bodyPr/>
                  <a:lstStyle/>
                  <a:p>
                    <a:fld id="{5758A1AB-F88E-4F8A-B58D-B78B54F3A45B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3781-481E-8ADD-1CADC091CDC9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9EFFE04C-9797-4CAB-8119-777EF6B3E486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3781-481E-8ADD-1CADC091CDC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'consolidado 2'!$B$16:$B$18</c:f>
              <c:strCache>
                <c:ptCount val="3"/>
                <c:pt idx="0">
                  <c:v>Ambulatorio</c:v>
                </c:pt>
                <c:pt idx="1">
                  <c:v>Apoyo</c:v>
                </c:pt>
                <c:pt idx="2">
                  <c:v>CPRED</c:v>
                </c:pt>
              </c:strCache>
            </c:strRef>
          </c:cat>
          <c:val>
            <c:numRef>
              <c:f>'consolidado 2'!$C$16:$C$18</c:f>
              <c:numCache>
                <c:formatCode>0</c:formatCode>
                <c:ptCount val="3"/>
                <c:pt idx="0">
                  <c:v>46</c:v>
                </c:pt>
                <c:pt idx="1">
                  <c:v>42</c:v>
                </c:pt>
                <c:pt idx="2">
                  <c:v>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3781-481E-8ADD-1CADC091CDC9}"/>
            </c:ext>
          </c:extLst>
        </c:ser>
        <c:ser>
          <c:idx val="1"/>
          <c:order val="1"/>
          <c:tx>
            <c:strRef>
              <c:f>'consolidado 2'!$D$15</c:f>
              <c:strCache>
                <c:ptCount val="1"/>
                <c:pt idx="0">
                  <c:v>Bueno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45941872-E3B6-4ABE-85DB-0727AAF1747D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3781-481E-8ADD-1CADC091CDC9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890A0CCD-A174-45FE-93B8-80AA54F7DA4F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3781-481E-8ADD-1CADC091CDC9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F84358F5-BFA1-46B7-B0AC-8ACA583FB4D6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3781-481E-8ADD-1CADC091CDC9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540086F5-1324-43AB-BCAE-9E2D7741F82C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3781-481E-8ADD-1CADC091CDC9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70C54906-2D73-45E4-A8E8-1559575AF228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3781-481E-8ADD-1CADC091CDC9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ADEB23D7-B12D-4B1A-9306-81784D4FA96B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C-3781-481E-8ADD-1CADC091CDC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'consolidado 2'!$B$16:$B$18</c:f>
              <c:strCache>
                <c:ptCount val="3"/>
                <c:pt idx="0">
                  <c:v>Ambulatorio</c:v>
                </c:pt>
                <c:pt idx="1">
                  <c:v>Apoyo</c:v>
                </c:pt>
                <c:pt idx="2">
                  <c:v>CPRED</c:v>
                </c:pt>
              </c:strCache>
            </c:strRef>
          </c:cat>
          <c:val>
            <c:numRef>
              <c:f>'consolidado 2'!$D$16:$D$18</c:f>
              <c:numCache>
                <c:formatCode>0</c:formatCode>
                <c:ptCount val="3"/>
                <c:pt idx="0">
                  <c:v>40</c:v>
                </c:pt>
                <c:pt idx="1">
                  <c:v>23</c:v>
                </c:pt>
                <c:pt idx="2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3781-481E-8ADD-1CADC091CDC9}"/>
            </c:ext>
          </c:extLst>
        </c:ser>
        <c:ser>
          <c:idx val="2"/>
          <c:order val="2"/>
          <c:tx>
            <c:strRef>
              <c:f>'consolidado 2'!$E$15</c:f>
              <c:strCache>
                <c:ptCount val="1"/>
                <c:pt idx="0">
                  <c:v>Mala 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8.488707198464113E-3"/>
                  <c:y val="-3.7256045624560231E-2"/>
                </c:manualLayout>
              </c:layout>
              <c:tx>
                <c:rich>
                  <a:bodyPr/>
                  <a:lstStyle/>
                  <a:p>
                    <a:fld id="{E4B0F4D1-6CF6-4523-A4DC-B503385DD713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E-3781-481E-8ADD-1CADC091CDC9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61D44519-187A-4581-83FC-02AB8E36F603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F-3781-481E-8ADD-1CADC091CDC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'consolidado 2'!$B$16:$B$18</c:f>
              <c:strCache>
                <c:ptCount val="3"/>
                <c:pt idx="0">
                  <c:v>Ambulatorio</c:v>
                </c:pt>
                <c:pt idx="1">
                  <c:v>Apoyo</c:v>
                </c:pt>
                <c:pt idx="2">
                  <c:v>CPRED</c:v>
                </c:pt>
              </c:strCache>
            </c:strRef>
          </c:cat>
          <c:val>
            <c:numRef>
              <c:f>'consolidado 2'!$E$16:$E$18</c:f>
              <c:numCache>
                <c:formatCode>General</c:formatCode>
                <c:ptCount val="3"/>
                <c:pt idx="0" formatCode="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3781-481E-8ADD-1CADC091CDC9}"/>
            </c:ext>
          </c:extLst>
        </c:ser>
        <c:ser>
          <c:idx val="3"/>
          <c:order val="3"/>
          <c:tx>
            <c:strRef>
              <c:f>'consolidado 2'!$F$15</c:f>
              <c:strCache>
                <c:ptCount val="1"/>
                <c:pt idx="0">
                  <c:v>Pésimo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'consolidado 2'!$B$16:$B$18</c:f>
              <c:strCache>
                <c:ptCount val="3"/>
                <c:pt idx="0">
                  <c:v>Ambulatorio</c:v>
                </c:pt>
                <c:pt idx="1">
                  <c:v>Apoyo</c:v>
                </c:pt>
                <c:pt idx="2">
                  <c:v>CPRED</c:v>
                </c:pt>
              </c:strCache>
            </c:strRef>
          </c:cat>
          <c:val>
            <c:numRef>
              <c:f>'consolidado 2'!$F$16:$F$18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11-3781-481E-8ADD-1CADC091CDC9}"/>
            </c:ext>
          </c:extLst>
        </c:ser>
        <c:ser>
          <c:idx val="4"/>
          <c:order val="4"/>
          <c:tx>
            <c:strRef>
              <c:f>'consolidado 2'!$G$15</c:f>
              <c:strCache>
                <c:ptCount val="1"/>
                <c:pt idx="0">
                  <c:v>No aplica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F1B86AC3-82BA-4DF0-A463-D5414B32D724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2-3781-481E-8ADD-1CADC091CDC9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84BF0E04-54F3-43F2-9ABF-28973865378B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3-3781-481E-8ADD-1CADC091CDC9}"/>
                </c:ext>
              </c:extLst>
            </c:dLbl>
            <c:dLbl>
              <c:idx val="2"/>
              <c:layout>
                <c:manualLayout>
                  <c:x val="7.0524045020438882E-3"/>
                  <c:y val="-7.8386352133713536E-3"/>
                </c:manualLayout>
              </c:layout>
              <c:tx>
                <c:rich>
                  <a:bodyPr/>
                  <a:lstStyle/>
                  <a:p>
                    <a:fld id="{38562E59-588C-4AAA-A524-D7945B99EF20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4-3781-481E-8ADD-1CADC091CDC9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DF2B1BDA-0034-4B6E-974E-7AC17905D649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5-3781-481E-8ADD-1CADC091CDC9}"/>
                </c:ext>
              </c:extLst>
            </c:dLbl>
            <c:dLbl>
              <c:idx val="5"/>
              <c:layout>
                <c:manualLayout>
                  <c:x val="-2.0898641588298294E-3"/>
                  <c:y val="-4.0981550674992852E-2"/>
                </c:manualLayout>
              </c:layout>
              <c:tx>
                <c:rich>
                  <a:bodyPr/>
                  <a:lstStyle/>
                  <a:p>
                    <a:fld id="{4E52DC0C-6404-4CB2-A725-2597C4D4FD98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6-3781-481E-8ADD-1CADC091CDC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'consolidado 2'!$B$16:$B$18</c:f>
              <c:strCache>
                <c:ptCount val="3"/>
                <c:pt idx="0">
                  <c:v>Ambulatorio</c:v>
                </c:pt>
                <c:pt idx="1">
                  <c:v>Apoyo</c:v>
                </c:pt>
                <c:pt idx="2">
                  <c:v>CPRED</c:v>
                </c:pt>
              </c:strCache>
            </c:strRef>
          </c:cat>
          <c:val>
            <c:numRef>
              <c:f>'consolidado 2'!$G$16:$G$18</c:f>
              <c:numCache>
                <c:formatCode>0</c:formatCode>
                <c:ptCount val="3"/>
                <c:pt idx="0">
                  <c:v>6</c:v>
                </c:pt>
                <c:pt idx="1">
                  <c:v>27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7-3781-481E-8ADD-1CADC091CDC9}"/>
            </c:ext>
          </c:extLst>
        </c:ser>
        <c:ser>
          <c:idx val="5"/>
          <c:order val="5"/>
          <c:tx>
            <c:strRef>
              <c:f>'consolidado 2'!$H$15</c:f>
              <c:strCache>
                <c:ptCount val="1"/>
                <c:pt idx="0">
                  <c:v>Sin dato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7D217B1B-E258-44F8-A4DE-8BC3EC624290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8-3781-481E-8ADD-1CADC091CDC9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9B71723B-665B-4D21-812C-DD59155B84CC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9-3781-481E-8ADD-1CADC091CDC9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79797198-281C-4B07-8DE0-059607C0DD0F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A-3781-481E-8ADD-1CADC091CDC9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2D965587-4B66-4ACA-B227-39DEDEBE5A29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B-3781-481E-8ADD-1CADC091CDC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'consolidado 2'!$B$16:$B$18</c:f>
              <c:strCache>
                <c:ptCount val="3"/>
                <c:pt idx="0">
                  <c:v>Ambulatorio</c:v>
                </c:pt>
                <c:pt idx="1">
                  <c:v>Apoyo</c:v>
                </c:pt>
                <c:pt idx="2">
                  <c:v>CPRED</c:v>
                </c:pt>
              </c:strCache>
            </c:strRef>
          </c:cat>
          <c:val>
            <c:numRef>
              <c:f>'consolidado 2'!$H$16:$H$18</c:f>
              <c:numCache>
                <c:formatCode>0</c:formatCode>
                <c:ptCount val="3"/>
                <c:pt idx="0">
                  <c:v>7</c:v>
                </c:pt>
                <c:pt idx="1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C-3781-481E-8ADD-1CADC091CDC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644270176"/>
        <c:axId val="772926208"/>
      </c:barChart>
      <c:catAx>
        <c:axId val="6442701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772926208"/>
        <c:crosses val="autoZero"/>
        <c:auto val="1"/>
        <c:lblAlgn val="ctr"/>
        <c:lblOffset val="100"/>
        <c:noMultiLvlLbl val="0"/>
      </c:catAx>
      <c:valAx>
        <c:axId val="772926208"/>
        <c:scaling>
          <c:orientation val="minMax"/>
          <c:max val="100"/>
        </c:scaling>
        <c:delete val="0"/>
        <c:axPos val="b"/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6442701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4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'consolidado 2'!$C$21</c:f>
              <c:strCache>
                <c:ptCount val="1"/>
                <c:pt idx="0">
                  <c:v>Excelente 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4B0E7BC3-C96B-4FD3-8874-8E9EADCC2577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DC2A-4F82-AE35-B2AB8B04D8B3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88F6F9DA-8D06-4A87-B44D-E26270CEAD0C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DC2A-4F82-AE35-B2AB8B04D8B3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10CEDFC2-F8DA-4194-AE5B-B0C4F3C098A5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DC2A-4F82-AE35-B2AB8B04D8B3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89A6D579-2F38-4CAA-A916-0F7B93BEFCFA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DC2A-4F82-AE35-B2AB8B04D8B3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76C43A54-8AF1-4845-931A-D71218C3D3ED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DC2A-4F82-AE35-B2AB8B04D8B3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E69CF69F-ADAE-4C8A-9757-8DC94BAE0C20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DC2A-4F82-AE35-B2AB8B04D8B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'consolidado 2'!$B$22:$B$24</c:f>
              <c:strCache>
                <c:ptCount val="3"/>
                <c:pt idx="0">
                  <c:v>Ambulatorio</c:v>
                </c:pt>
                <c:pt idx="1">
                  <c:v>Apoyo</c:v>
                </c:pt>
                <c:pt idx="2">
                  <c:v>CPRED</c:v>
                </c:pt>
              </c:strCache>
            </c:strRef>
          </c:cat>
          <c:val>
            <c:numRef>
              <c:f>'consolidado 2'!$C$22:$C$24</c:f>
              <c:numCache>
                <c:formatCode>0</c:formatCode>
                <c:ptCount val="3"/>
                <c:pt idx="0">
                  <c:v>40</c:v>
                </c:pt>
                <c:pt idx="1">
                  <c:v>54</c:v>
                </c:pt>
                <c:pt idx="2">
                  <c:v>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DC2A-4F82-AE35-B2AB8B04D8B3}"/>
            </c:ext>
          </c:extLst>
        </c:ser>
        <c:ser>
          <c:idx val="1"/>
          <c:order val="1"/>
          <c:tx>
            <c:strRef>
              <c:f>'consolidado 2'!$D$21</c:f>
              <c:strCache>
                <c:ptCount val="1"/>
                <c:pt idx="0">
                  <c:v>Bueno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B27E38E6-BEC0-49DC-AE89-7A0F855F2F05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DC2A-4F82-AE35-B2AB8B04D8B3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314ECA7D-55C9-41A5-9E4F-7EB01E0674D6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DC2A-4F82-AE35-B2AB8B04D8B3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7E6C06CA-1106-444A-9FF4-014FEDD0C4F4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DC2A-4F82-AE35-B2AB8B04D8B3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B5646F45-91C0-4548-BF3F-774FF4B5372B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DC2A-4F82-AE35-B2AB8B04D8B3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7F4DEF7E-1964-4E6A-AEAB-3544961F5A71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DC2A-4F82-AE35-B2AB8B04D8B3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59FE622F-76B5-4E8B-A85F-F577887CB497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C-DC2A-4F82-AE35-B2AB8B04D8B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'consolidado 2'!$B$22:$B$24</c:f>
              <c:strCache>
                <c:ptCount val="3"/>
                <c:pt idx="0">
                  <c:v>Ambulatorio</c:v>
                </c:pt>
                <c:pt idx="1">
                  <c:v>Apoyo</c:v>
                </c:pt>
                <c:pt idx="2">
                  <c:v>CPRED</c:v>
                </c:pt>
              </c:strCache>
            </c:strRef>
          </c:cat>
          <c:val>
            <c:numRef>
              <c:f>'consolidado 2'!$D$22:$D$24</c:f>
              <c:numCache>
                <c:formatCode>0</c:formatCode>
                <c:ptCount val="3"/>
                <c:pt idx="0">
                  <c:v>52</c:v>
                </c:pt>
                <c:pt idx="1">
                  <c:v>39</c:v>
                </c:pt>
                <c:pt idx="2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DC2A-4F82-AE35-B2AB8B04D8B3}"/>
            </c:ext>
          </c:extLst>
        </c:ser>
        <c:ser>
          <c:idx val="2"/>
          <c:order val="2"/>
          <c:tx>
            <c:strRef>
              <c:f>'consolidado 2'!$E$21</c:f>
              <c:strCache>
                <c:ptCount val="1"/>
                <c:pt idx="0">
                  <c:v>Mala 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6.269592476489028E-3"/>
                  <c:y val="0"/>
                </c:manualLayout>
              </c:layout>
              <c:tx>
                <c:rich>
                  <a:bodyPr/>
                  <a:lstStyle/>
                  <a:p>
                    <a:fld id="{F4E5902C-E199-4A8D-A721-2A967E993AFC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E-DC2A-4F82-AE35-B2AB8B04D8B3}"/>
                </c:ext>
              </c:extLst>
            </c:dLbl>
            <c:dLbl>
              <c:idx val="1"/>
              <c:layout>
                <c:manualLayout>
                  <c:x val="-6.269592476489028E-3"/>
                  <c:y val="3.7275977246976929E-3"/>
                </c:manualLayout>
              </c:layout>
              <c:tx>
                <c:rich>
                  <a:bodyPr/>
                  <a:lstStyle/>
                  <a:p>
                    <a:fld id="{C112F2EA-4DF0-4CB4-9706-CFF1C2E47E68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F-DC2A-4F82-AE35-B2AB8B04D8B3}"/>
                </c:ext>
              </c:extLst>
            </c:dLbl>
            <c:dLbl>
              <c:idx val="2"/>
              <c:layout>
                <c:manualLayout>
                  <c:x val="-8.3594566353187051E-3"/>
                  <c:y val="0"/>
                </c:manualLayout>
              </c:layout>
              <c:tx>
                <c:rich>
                  <a:bodyPr/>
                  <a:lstStyle/>
                  <a:p>
                    <a:fld id="{EDC31258-B42B-4026-AD8A-9B0BE38A2C9F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0-DC2A-4F82-AE35-B2AB8B04D8B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'consolidado 2'!$B$22:$B$24</c:f>
              <c:strCache>
                <c:ptCount val="3"/>
                <c:pt idx="0">
                  <c:v>Ambulatorio</c:v>
                </c:pt>
                <c:pt idx="1">
                  <c:v>Apoyo</c:v>
                </c:pt>
                <c:pt idx="2">
                  <c:v>CPRED</c:v>
                </c:pt>
              </c:strCache>
            </c:strRef>
          </c:cat>
          <c:val>
            <c:numRef>
              <c:f>'consolidado 2'!$E$22:$E$24</c:f>
              <c:numCache>
                <c:formatCode>0</c:formatCode>
                <c:ptCount val="3"/>
                <c:pt idx="0">
                  <c:v>3</c:v>
                </c:pt>
                <c:pt idx="1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DC2A-4F82-AE35-B2AB8B04D8B3}"/>
            </c:ext>
          </c:extLst>
        </c:ser>
        <c:ser>
          <c:idx val="3"/>
          <c:order val="3"/>
          <c:tx>
            <c:strRef>
              <c:f>'consolidado 2'!$F$21</c:f>
              <c:strCache>
                <c:ptCount val="1"/>
                <c:pt idx="0">
                  <c:v>Pésimo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'consolidado 2'!$B$22:$B$24</c:f>
              <c:strCache>
                <c:ptCount val="3"/>
                <c:pt idx="0">
                  <c:v>Ambulatorio</c:v>
                </c:pt>
                <c:pt idx="1">
                  <c:v>Apoyo</c:v>
                </c:pt>
                <c:pt idx="2">
                  <c:v>CPRED</c:v>
                </c:pt>
              </c:strCache>
            </c:strRef>
          </c:cat>
          <c:val>
            <c:numRef>
              <c:f>'consolidado 2'!$F$22:$F$24</c:f>
              <c:numCache>
                <c:formatCode>General</c:formatCode>
                <c:ptCount val="3"/>
                <c:pt idx="0" formatCode="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DC2A-4F82-AE35-B2AB8B04D8B3}"/>
            </c:ext>
          </c:extLst>
        </c:ser>
        <c:ser>
          <c:idx val="4"/>
          <c:order val="4"/>
          <c:tx>
            <c:strRef>
              <c:f>'consolidado 2'!$G$21</c:f>
              <c:strCache>
                <c:ptCount val="1"/>
                <c:pt idx="0">
                  <c:v>No aplica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5325493456676104E-16"/>
                  <c:y val="-4.1003574971676261E-2"/>
                </c:manualLayout>
              </c:layout>
              <c:tx>
                <c:rich>
                  <a:bodyPr/>
                  <a:lstStyle/>
                  <a:p>
                    <a:fld id="{03B61D10-F301-415C-8A5D-DDCD2B1238C3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3-DC2A-4F82-AE35-B2AB8B04D8B3}"/>
                </c:ext>
              </c:extLst>
            </c:dLbl>
            <c:dLbl>
              <c:idx val="1"/>
              <c:layout>
                <c:manualLayout>
                  <c:x val="2.0898641588295228E-3"/>
                  <c:y val="-4.4731172696373958E-2"/>
                </c:manualLayout>
              </c:layout>
              <c:tx>
                <c:rich>
                  <a:bodyPr/>
                  <a:lstStyle/>
                  <a:p>
                    <a:fld id="{B24CA042-E830-45A3-B82C-64FF4CB32112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4-DC2A-4F82-AE35-B2AB8B04D8B3}"/>
                </c:ext>
              </c:extLst>
            </c:dLbl>
            <c:dLbl>
              <c:idx val="2"/>
              <c:layout>
                <c:manualLayout>
                  <c:x val="0"/>
                  <c:y val="-3.7275977246978301E-2"/>
                </c:manualLayout>
              </c:layout>
              <c:tx>
                <c:rich>
                  <a:bodyPr/>
                  <a:lstStyle/>
                  <a:p>
                    <a:fld id="{E06C825B-80F9-4573-B6DD-F891A8462463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5-DC2A-4F82-AE35-B2AB8B04D8B3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801ACCAF-50C1-465F-85CC-44EECC2CB5FC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6-DC2A-4F82-AE35-B2AB8B04D8B3}"/>
                </c:ext>
              </c:extLst>
            </c:dLbl>
            <c:dLbl>
              <c:idx val="5"/>
              <c:layout>
                <c:manualLayout>
                  <c:x val="0"/>
                  <c:y val="-4.8458770421071787E-2"/>
                </c:manualLayout>
              </c:layout>
              <c:tx>
                <c:rich>
                  <a:bodyPr/>
                  <a:lstStyle/>
                  <a:p>
                    <a:fld id="{7FF958FA-E8B7-494F-AA04-88D564E22622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7-DC2A-4F82-AE35-B2AB8B04D8B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'consolidado 2'!$B$22:$B$24</c:f>
              <c:strCache>
                <c:ptCount val="3"/>
                <c:pt idx="0">
                  <c:v>Ambulatorio</c:v>
                </c:pt>
                <c:pt idx="1">
                  <c:v>Apoyo</c:v>
                </c:pt>
                <c:pt idx="2">
                  <c:v>CPRED</c:v>
                </c:pt>
              </c:strCache>
            </c:strRef>
          </c:cat>
          <c:val>
            <c:numRef>
              <c:f>'consolidado 2'!$G$22:$G$24</c:f>
              <c:numCache>
                <c:formatCode>0</c:formatCode>
                <c:ptCount val="3"/>
                <c:pt idx="1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8-DC2A-4F82-AE35-B2AB8B04D8B3}"/>
            </c:ext>
          </c:extLst>
        </c:ser>
        <c:ser>
          <c:idx val="5"/>
          <c:order val="5"/>
          <c:tx>
            <c:strRef>
              <c:f>'consolidado 2'!$H$21</c:f>
              <c:strCache>
                <c:ptCount val="1"/>
                <c:pt idx="0">
                  <c:v>Sin dato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10B85AA9-1FC3-4CAB-9BD9-F94C07B358B2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9-DC2A-4F82-AE35-B2AB8B04D8B3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0336DC7F-A7CE-4E56-99B9-23E44D4B1C0B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A-DC2A-4F82-AE35-B2AB8B04D8B3}"/>
                </c:ext>
              </c:extLst>
            </c:dLbl>
            <c:dLbl>
              <c:idx val="2"/>
              <c:layout>
                <c:manualLayout>
                  <c:x val="1.671891327063741E-2"/>
                  <c:y val="0"/>
                </c:manualLayout>
              </c:layout>
              <c:tx>
                <c:rich>
                  <a:bodyPr/>
                  <a:lstStyle/>
                  <a:p>
                    <a:fld id="{815FC2B6-0CF4-4298-9E7B-D588E1C9EEAC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B-DC2A-4F82-AE35-B2AB8B04D8B3}"/>
                </c:ext>
              </c:extLst>
            </c:dLbl>
            <c:dLbl>
              <c:idx val="5"/>
              <c:layout>
                <c:manualLayout>
                  <c:x val="8.3594566353187051E-3"/>
                  <c:y val="0"/>
                </c:manualLayout>
              </c:layout>
              <c:tx>
                <c:rich>
                  <a:bodyPr/>
                  <a:lstStyle/>
                  <a:p>
                    <a:fld id="{888C9FBD-1659-41FC-82E8-8F0868C8A7C7}" type="VALUE">
                      <a:rPr lang="en-US"/>
                      <a:pPr/>
                      <a:t>[VALOR]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C-DC2A-4F82-AE35-B2AB8B04D8B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'consolidado 2'!$B$22:$B$24</c:f>
              <c:strCache>
                <c:ptCount val="3"/>
                <c:pt idx="0">
                  <c:v>Ambulatorio</c:v>
                </c:pt>
                <c:pt idx="1">
                  <c:v>Apoyo</c:v>
                </c:pt>
                <c:pt idx="2">
                  <c:v>CPRED</c:v>
                </c:pt>
              </c:strCache>
            </c:strRef>
          </c:cat>
          <c:val>
            <c:numRef>
              <c:f>'consolidado 2'!$H$22:$H$24</c:f>
              <c:numCache>
                <c:formatCode>0</c:formatCode>
                <c:ptCount val="3"/>
                <c:pt idx="0">
                  <c:v>4</c:v>
                </c:pt>
                <c:pt idx="1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D-DC2A-4F82-AE35-B2AB8B04D8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644270176"/>
        <c:axId val="772926208"/>
      </c:barChart>
      <c:catAx>
        <c:axId val="6442701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772926208"/>
        <c:crosses val="autoZero"/>
        <c:auto val="1"/>
        <c:lblAlgn val="ctr"/>
        <c:lblOffset val="100"/>
        <c:noMultiLvlLbl val="0"/>
      </c:catAx>
      <c:valAx>
        <c:axId val="772926208"/>
        <c:scaling>
          <c:orientation val="minMax"/>
          <c:max val="100"/>
        </c:scaling>
        <c:delete val="0"/>
        <c:axPos val="b"/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6442701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7CA333-8D14-DE49-92D8-480A590CE253}" type="datetimeFigureOut">
              <a:rPr lang="es-ES" smtClean="0"/>
              <a:t>21/01/2020</a:t>
            </a:fld>
            <a:endParaRPr lang="es-ES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FCB7CB-4942-ED43-BE9C-E0F3D4B26A09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718872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/>
              </a:defRPr>
            </a:lvl1pPr>
          </a:lstStyle>
          <a:p>
            <a:endParaRPr lang="es-CO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/>
              </a:defRPr>
            </a:lvl1pPr>
          </a:lstStyle>
          <a:p>
            <a:fld id="{DEC21EE6-E0CF-4F09-B01A-AD9D5506CBE1}" type="datetimeFigureOut">
              <a:rPr lang="es-CO" smtClean="0"/>
              <a:pPr/>
              <a:t>21/01/2020</a:t>
            </a:fld>
            <a:endParaRPr lang="es-CO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/>
              </a:defRPr>
            </a:lvl1pPr>
          </a:lstStyle>
          <a:p>
            <a:endParaRPr lang="es-CO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/>
              </a:defRPr>
            </a:lvl1pPr>
          </a:lstStyle>
          <a:p>
            <a:fld id="{E074DD58-6281-4ACA-902F-5C92DA44E133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903395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rial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rial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rial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rial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rial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3800" b="1" dirty="0">
                <a:solidFill>
                  <a:srgbClr val="3772FF"/>
                </a:solidFill>
              </a:rPr>
              <a:t>Portada: No deberá ser modificada en ningún caso, no se deben agregar textos ni imágenes.</a:t>
            </a:r>
          </a:p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74DD58-6281-4ACA-902F-5C92DA44E133}" type="slidenum">
              <a:rPr lang="es-CO" smtClean="0"/>
              <a:pPr/>
              <a:t>1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999280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9600" b="1" dirty="0">
                <a:solidFill>
                  <a:srgbClr val="3772FF"/>
                </a:solidFill>
              </a:rPr>
              <a:t>Misión-Visión: No deberá ser modificada en ningún caso, no se debe cambiar ninguna de las imágenes. Estas representan en su orden Docencia, Salud Pública, Investigación y Atención médica.</a:t>
            </a:r>
          </a:p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74DD58-6281-4ACA-902F-5C92DA44E133}" type="slidenum">
              <a:rPr lang="es-CO" smtClean="0"/>
              <a:pPr/>
              <a:t>2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3614788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O" b="1" dirty="0"/>
              <a:t>Esta diapositiva debe usarse para separadores y títulos. No se deben incluir parrafos de texto.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74DD58-6281-4ACA-902F-5C92DA44E133}" type="slidenum">
              <a:rPr lang="es-CO" smtClean="0"/>
              <a:pPr/>
              <a:t>3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3542425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74DD58-6281-4ACA-902F-5C92DA44E133}" type="slidenum">
              <a:rPr lang="es-CO" smtClean="0"/>
              <a:pPr/>
              <a:t>4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6746756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74DD58-6281-4ACA-902F-5C92DA44E133}" type="slidenum">
              <a:rPr lang="es-CO" smtClean="0"/>
              <a:pPr/>
              <a:t>14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4254879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10"/>
          <p:cNvSpPr/>
          <p:nvPr userDrawn="1"/>
        </p:nvSpPr>
        <p:spPr>
          <a:xfrm>
            <a:off x="6372200" y="-99392"/>
            <a:ext cx="2880320" cy="7056784"/>
          </a:xfrm>
          <a:prstGeom prst="rect">
            <a:avLst/>
          </a:prstGeom>
          <a:solidFill>
            <a:schemeClr val="tx2">
              <a:lumMod val="40000"/>
              <a:lumOff val="60000"/>
              <a:alpha val="2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Rectángulo 9"/>
          <p:cNvSpPr/>
          <p:nvPr userDrawn="1"/>
        </p:nvSpPr>
        <p:spPr>
          <a:xfrm>
            <a:off x="0" y="0"/>
            <a:ext cx="6444208" cy="6858000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2" name="Imagen 1" descr="Logo Minsalud PNG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924944"/>
            <a:ext cx="3320500" cy="720080"/>
          </a:xfrm>
          <a:prstGeom prst="rect">
            <a:avLst/>
          </a:prstGeom>
        </p:spPr>
      </p:pic>
      <p:pic>
        <p:nvPicPr>
          <p:cNvPr id="4" name="Imagen 3" descr="logos_INC_blanco-03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021288"/>
            <a:ext cx="2078760" cy="753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17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sion_vi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6EFF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3" name="Imagen 2" descr="Fachada consulta externa INC.JP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632"/>
          <a:stretch/>
        </p:blipFill>
        <p:spPr>
          <a:xfrm>
            <a:off x="0" y="1010336"/>
            <a:ext cx="5828235" cy="4794928"/>
          </a:xfrm>
          <a:prstGeom prst="rect">
            <a:avLst/>
          </a:prstGeom>
        </p:spPr>
      </p:pic>
      <p:sp>
        <p:nvSpPr>
          <p:cNvPr id="6" name="Rectángulo 5"/>
          <p:cNvSpPr/>
          <p:nvPr userDrawn="1"/>
        </p:nvSpPr>
        <p:spPr>
          <a:xfrm>
            <a:off x="5940152" y="1916832"/>
            <a:ext cx="3024336" cy="12588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es-ES" sz="1200" dirty="0">
                <a:solidFill>
                  <a:srgbClr val="3772FF"/>
                </a:solidFill>
              </a:rPr>
              <a:t>Somos una Institución del Estado colombiano en su orden nacional, que trabaja por el </a:t>
            </a:r>
            <a:r>
              <a:rPr lang="es-ES" sz="1200" b="1" dirty="0">
                <a:solidFill>
                  <a:srgbClr val="3772FF"/>
                </a:solidFill>
              </a:rPr>
              <a:t>control integral del cáncer  </a:t>
            </a:r>
            <a:r>
              <a:rPr lang="es-ES" sz="1200" dirty="0">
                <a:solidFill>
                  <a:srgbClr val="3772FF"/>
                </a:solidFill>
              </a:rPr>
              <a:t>a través de la atención y el cuidado de pacientes, la investigación, la formación de talento humano y el desarrollo de acciones en salud pública.</a:t>
            </a:r>
          </a:p>
        </p:txBody>
      </p:sp>
      <p:sp>
        <p:nvSpPr>
          <p:cNvPr id="7" name="Rectángulo 6"/>
          <p:cNvSpPr/>
          <p:nvPr userDrawn="1"/>
        </p:nvSpPr>
        <p:spPr>
          <a:xfrm>
            <a:off x="5940152" y="1412776"/>
            <a:ext cx="20162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s-ES" sz="1800" b="1" dirty="0">
                <a:solidFill>
                  <a:srgbClr val="3772FF"/>
                </a:solidFill>
              </a:rPr>
              <a:t>Misión</a:t>
            </a:r>
          </a:p>
        </p:txBody>
      </p:sp>
      <p:sp>
        <p:nvSpPr>
          <p:cNvPr id="9" name="Rectángulo 8"/>
          <p:cNvSpPr/>
          <p:nvPr userDrawn="1"/>
        </p:nvSpPr>
        <p:spPr>
          <a:xfrm>
            <a:off x="5940152" y="3573016"/>
            <a:ext cx="20162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s-ES" sz="1800" b="1" dirty="0">
                <a:solidFill>
                  <a:srgbClr val="3772FF"/>
                </a:solidFill>
              </a:rPr>
              <a:t>Visión</a:t>
            </a:r>
          </a:p>
        </p:txBody>
      </p:sp>
      <p:sp>
        <p:nvSpPr>
          <p:cNvPr id="12" name="Rectángulo 11"/>
          <p:cNvSpPr/>
          <p:nvPr userDrawn="1"/>
        </p:nvSpPr>
        <p:spPr>
          <a:xfrm>
            <a:off x="5940151" y="4005064"/>
            <a:ext cx="2942597" cy="14250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es-ES" sz="1200" dirty="0">
                <a:solidFill>
                  <a:srgbClr val="3772FF"/>
                </a:solidFill>
              </a:rPr>
              <a:t>En 2025 el Instituto Nacional de Cancerología ESE será referente por sus logros en la </a:t>
            </a:r>
            <a:r>
              <a:rPr lang="es-ES" sz="1200" b="1" dirty="0">
                <a:solidFill>
                  <a:srgbClr val="3772FF"/>
                </a:solidFill>
              </a:rPr>
              <a:t>reducción de la incidencia y la mortalidad por cáncer, </a:t>
            </a:r>
            <a:r>
              <a:rPr lang="es-ES" sz="1200" dirty="0">
                <a:solidFill>
                  <a:srgbClr val="3772FF"/>
                </a:solidFill>
              </a:rPr>
              <a:t>sobre la base de la innovación y la tecnología, con un actuar ético y sostenible y con un talento humano motivado y comprometido</a:t>
            </a:r>
          </a:p>
        </p:txBody>
      </p:sp>
      <p:cxnSp>
        <p:nvCxnSpPr>
          <p:cNvPr id="5" name="Conector recto 4"/>
          <p:cNvCxnSpPr/>
          <p:nvPr userDrawn="1"/>
        </p:nvCxnSpPr>
        <p:spPr>
          <a:xfrm>
            <a:off x="6012160" y="3429000"/>
            <a:ext cx="3312368" cy="0"/>
          </a:xfrm>
          <a:prstGeom prst="line">
            <a:avLst/>
          </a:prstGeom>
          <a:ln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0397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orta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772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420888"/>
            <a:ext cx="8229600" cy="1143000"/>
          </a:xfrm>
          <a:prstGeom prst="rect">
            <a:avLst/>
          </a:prstGeom>
        </p:spPr>
        <p:txBody>
          <a:bodyPr vert="horz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3963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endParaRPr lang="es-ES" dirty="0"/>
          </a:p>
        </p:txBody>
      </p:sp>
      <p:sp>
        <p:nvSpPr>
          <p:cNvPr id="4" name="CuadroTexto 3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13498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comendacio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Captura de pantalla 2018-10-22 a la(s) 7.17.26 a. m.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43" r="1173" b="6019"/>
          <a:stretch/>
        </p:blipFill>
        <p:spPr>
          <a:xfrm>
            <a:off x="867213" y="1124744"/>
            <a:ext cx="7458510" cy="4687892"/>
          </a:xfrm>
          <a:prstGeom prst="rect">
            <a:avLst/>
          </a:prstGeom>
        </p:spPr>
      </p:pic>
      <p:sp>
        <p:nvSpPr>
          <p:cNvPr id="5" name="CuadroTexto 4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685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a_proces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Agrupar 16"/>
          <p:cNvGrpSpPr/>
          <p:nvPr userDrawn="1"/>
        </p:nvGrpSpPr>
        <p:grpSpPr>
          <a:xfrm>
            <a:off x="7308304" y="1844824"/>
            <a:ext cx="1447672" cy="4209363"/>
            <a:chOff x="7308304" y="1500767"/>
            <a:chExt cx="1447672" cy="4209363"/>
          </a:xfrm>
        </p:grpSpPr>
        <p:sp>
          <p:nvSpPr>
            <p:cNvPr id="7" name="9 Elipse"/>
            <p:cNvSpPr/>
            <p:nvPr userDrawn="1"/>
          </p:nvSpPr>
          <p:spPr>
            <a:xfrm>
              <a:off x="7699918" y="2102315"/>
              <a:ext cx="664444" cy="720214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8" name="10 CuadroTexto"/>
            <p:cNvSpPr txBox="1"/>
            <p:nvPr userDrawn="1"/>
          </p:nvSpPr>
          <p:spPr>
            <a:xfrm>
              <a:off x="7820557" y="2120050"/>
              <a:ext cx="42316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sz="4000" b="1" dirty="0">
                  <a:solidFill>
                    <a:schemeClr val="bg1"/>
                  </a:solidFill>
                </a:rPr>
                <a:t>1</a:t>
              </a:r>
            </a:p>
          </p:txBody>
        </p:sp>
        <p:sp>
          <p:nvSpPr>
            <p:cNvPr id="9" name="14 CuadroTexto"/>
            <p:cNvSpPr txBox="1"/>
            <p:nvPr userDrawn="1"/>
          </p:nvSpPr>
          <p:spPr>
            <a:xfrm>
              <a:off x="7308304" y="1500767"/>
              <a:ext cx="144767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1400" b="1" dirty="0">
                  <a:solidFill>
                    <a:schemeClr val="tx2">
                      <a:lumMod val="75000"/>
                    </a:schemeClr>
                  </a:solidFill>
                </a:rPr>
                <a:t>Procesos Estratégicos </a:t>
              </a:r>
            </a:p>
          </p:txBody>
        </p:sp>
        <p:sp>
          <p:nvSpPr>
            <p:cNvPr id="10" name="18 CuadroTexto"/>
            <p:cNvSpPr txBox="1"/>
            <p:nvPr userDrawn="1"/>
          </p:nvSpPr>
          <p:spPr>
            <a:xfrm>
              <a:off x="7308304" y="2965587"/>
              <a:ext cx="144767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1400" b="1" dirty="0">
                  <a:solidFill>
                    <a:schemeClr val="tx2">
                      <a:lumMod val="75000"/>
                    </a:schemeClr>
                  </a:solidFill>
                </a:rPr>
                <a:t>Procesos Misionales</a:t>
              </a:r>
            </a:p>
          </p:txBody>
        </p:sp>
        <p:sp>
          <p:nvSpPr>
            <p:cNvPr id="11" name="19 Elipse"/>
            <p:cNvSpPr/>
            <p:nvPr userDrawn="1"/>
          </p:nvSpPr>
          <p:spPr>
            <a:xfrm>
              <a:off x="7699918" y="3550363"/>
              <a:ext cx="664444" cy="720214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2" name="20 CuadroTexto"/>
            <p:cNvSpPr txBox="1"/>
            <p:nvPr userDrawn="1"/>
          </p:nvSpPr>
          <p:spPr>
            <a:xfrm>
              <a:off x="7820557" y="3556243"/>
              <a:ext cx="42316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sz="4000" b="1" dirty="0">
                  <a:solidFill>
                    <a:schemeClr val="bg1"/>
                  </a:solidFill>
                </a:rPr>
                <a:t>6</a:t>
              </a:r>
            </a:p>
          </p:txBody>
        </p:sp>
        <p:sp>
          <p:nvSpPr>
            <p:cNvPr id="13" name="21 CuadroTexto"/>
            <p:cNvSpPr txBox="1"/>
            <p:nvPr userDrawn="1"/>
          </p:nvSpPr>
          <p:spPr>
            <a:xfrm>
              <a:off x="7372470" y="4358560"/>
              <a:ext cx="13193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1400" b="1" dirty="0">
                  <a:solidFill>
                    <a:schemeClr val="tx2">
                      <a:lumMod val="75000"/>
                    </a:schemeClr>
                  </a:solidFill>
                </a:rPr>
                <a:t>Procesos de apoyo </a:t>
              </a:r>
            </a:p>
          </p:txBody>
        </p:sp>
        <p:sp>
          <p:nvSpPr>
            <p:cNvPr id="14" name="22 Elipse"/>
            <p:cNvSpPr/>
            <p:nvPr userDrawn="1"/>
          </p:nvSpPr>
          <p:spPr>
            <a:xfrm>
              <a:off x="7699918" y="4980164"/>
              <a:ext cx="664444" cy="720214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s-CO" b="1" dirty="0">
                <a:solidFill>
                  <a:schemeClr val="bg1"/>
                </a:solidFill>
              </a:endParaRPr>
            </a:p>
          </p:txBody>
        </p:sp>
        <p:sp>
          <p:nvSpPr>
            <p:cNvPr id="15" name="23 CuadroTexto"/>
            <p:cNvSpPr txBox="1"/>
            <p:nvPr userDrawn="1"/>
          </p:nvSpPr>
          <p:spPr>
            <a:xfrm>
              <a:off x="7820557" y="5002244"/>
              <a:ext cx="42316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sz="4000" b="1" dirty="0">
                  <a:solidFill>
                    <a:schemeClr val="bg1"/>
                  </a:solidFill>
                </a:rPr>
                <a:t>7</a:t>
              </a:r>
            </a:p>
          </p:txBody>
        </p:sp>
      </p:grpSp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340768"/>
            <a:ext cx="6086868" cy="5114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prstGeom prst="rect">
            <a:avLst/>
          </a:prstGeom>
        </p:spPr>
        <p:txBody>
          <a:bodyPr vert="horz"/>
          <a:lstStyle/>
          <a:p>
            <a:r>
              <a:rPr lang="es-ES_tradnl" dirty="0"/>
              <a:t>Clic para editar título</a:t>
            </a:r>
            <a:endParaRPr lang="es-ES" dirty="0"/>
          </a:p>
        </p:txBody>
      </p:sp>
      <p:sp>
        <p:nvSpPr>
          <p:cNvPr id="16" name="CuadroTexto 15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84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t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prstGeom prst="rect">
            <a:avLst/>
          </a:prstGeom>
        </p:spPr>
        <p:txBody>
          <a:bodyPr vert="horz"/>
          <a:lstStyle/>
          <a:p>
            <a:r>
              <a:rPr lang="es-ES_tradnl" dirty="0"/>
              <a:t>Clic para editar título</a:t>
            </a:r>
            <a:endParaRPr lang="es-ES" dirty="0"/>
          </a:p>
        </p:txBody>
      </p:sp>
      <p:sp>
        <p:nvSpPr>
          <p:cNvPr id="6" name="1 Título"/>
          <p:cNvSpPr txBox="1">
            <a:spLocks/>
          </p:cNvSpPr>
          <p:nvPr userDrawn="1"/>
        </p:nvSpPr>
        <p:spPr>
          <a:xfrm>
            <a:off x="2051720" y="2060848"/>
            <a:ext cx="6480720" cy="36742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Buen trato </a:t>
            </a: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- Miramos a los ojos, escuchamos. </a:t>
            </a:r>
          </a:p>
          <a:p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Oportunidad</a:t>
            </a: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 - A tiempo en el lugar requerido.</a:t>
            </a:r>
          </a:p>
          <a:p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Trabajo en equipo </a:t>
            </a: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- Trabajamos de manera conjunta.</a:t>
            </a:r>
          </a:p>
          <a:p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Orientación a resultados </a:t>
            </a: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- Medimos nuestros logros.</a:t>
            </a:r>
          </a:p>
          <a:p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Servicio</a:t>
            </a: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 - Ayudamos a los demás.</a:t>
            </a:r>
          </a:p>
          <a:p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Seguridad</a:t>
            </a: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 - Prevenimos los riesgos del paciente y los laborales. </a:t>
            </a:r>
            <a:endParaRPr lang="es-CO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Elipse 6"/>
          <p:cNvSpPr/>
          <p:nvPr userDrawn="1"/>
        </p:nvSpPr>
        <p:spPr>
          <a:xfrm>
            <a:off x="1547663" y="1988840"/>
            <a:ext cx="483251" cy="483251"/>
          </a:xfrm>
          <a:prstGeom prst="ellipse">
            <a:avLst/>
          </a:prstGeom>
          <a:solidFill>
            <a:srgbClr val="3366FF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/>
              <a:t>B</a:t>
            </a:r>
          </a:p>
        </p:txBody>
      </p:sp>
      <p:sp>
        <p:nvSpPr>
          <p:cNvPr id="8" name="Elipse 7"/>
          <p:cNvSpPr/>
          <p:nvPr userDrawn="1"/>
        </p:nvSpPr>
        <p:spPr>
          <a:xfrm>
            <a:off x="1547663" y="2636912"/>
            <a:ext cx="483251" cy="483251"/>
          </a:xfrm>
          <a:prstGeom prst="ellipse">
            <a:avLst/>
          </a:prstGeom>
          <a:solidFill>
            <a:srgbClr val="4AB9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/>
              <a:t>O</a:t>
            </a:r>
          </a:p>
        </p:txBody>
      </p:sp>
      <p:sp>
        <p:nvSpPr>
          <p:cNvPr id="9" name="Elipse 8"/>
          <p:cNvSpPr/>
          <p:nvPr userDrawn="1"/>
        </p:nvSpPr>
        <p:spPr>
          <a:xfrm>
            <a:off x="1547663" y="3356992"/>
            <a:ext cx="483251" cy="483251"/>
          </a:xfrm>
          <a:prstGeom prst="ellipse">
            <a:avLst/>
          </a:prstGeom>
          <a:solidFill>
            <a:srgbClr val="B2D65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/>
              <a:t>T</a:t>
            </a:r>
          </a:p>
        </p:txBody>
      </p:sp>
      <p:sp>
        <p:nvSpPr>
          <p:cNvPr id="10" name="Elipse 9"/>
          <p:cNvSpPr/>
          <p:nvPr userDrawn="1"/>
        </p:nvSpPr>
        <p:spPr>
          <a:xfrm>
            <a:off x="1547663" y="4005064"/>
            <a:ext cx="483251" cy="483251"/>
          </a:xfrm>
          <a:prstGeom prst="ellipse">
            <a:avLst/>
          </a:prstGeom>
          <a:solidFill>
            <a:srgbClr val="FF99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/>
              <a:t>O</a:t>
            </a:r>
          </a:p>
        </p:txBody>
      </p:sp>
      <p:sp>
        <p:nvSpPr>
          <p:cNvPr id="11" name="Elipse 10"/>
          <p:cNvSpPr/>
          <p:nvPr userDrawn="1"/>
        </p:nvSpPr>
        <p:spPr>
          <a:xfrm>
            <a:off x="1547663" y="4653136"/>
            <a:ext cx="483251" cy="483251"/>
          </a:xfrm>
          <a:prstGeom prst="ellipse">
            <a:avLst/>
          </a:prstGeom>
          <a:solidFill>
            <a:srgbClr val="AD1E1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/>
              <a:t>S</a:t>
            </a:r>
          </a:p>
        </p:txBody>
      </p:sp>
      <p:sp>
        <p:nvSpPr>
          <p:cNvPr id="12" name="Elipse 11"/>
          <p:cNvSpPr/>
          <p:nvPr userDrawn="1"/>
        </p:nvSpPr>
        <p:spPr>
          <a:xfrm>
            <a:off x="1547663" y="5301208"/>
            <a:ext cx="483251" cy="483251"/>
          </a:xfrm>
          <a:prstGeom prst="ellipse">
            <a:avLst/>
          </a:prstGeom>
          <a:solidFill>
            <a:srgbClr val="8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/>
              <a:t>S</a:t>
            </a:r>
          </a:p>
        </p:txBody>
      </p:sp>
      <p:sp>
        <p:nvSpPr>
          <p:cNvPr id="14" name="CuadroTexto 13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413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al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prstGeom prst="rect">
            <a:avLst/>
          </a:prstGeom>
        </p:spPr>
        <p:txBody>
          <a:bodyPr vert="horz"/>
          <a:lstStyle/>
          <a:p>
            <a:r>
              <a:rPr lang="es-ES_tradnl" dirty="0"/>
              <a:t>Clic para editar título</a:t>
            </a:r>
            <a:endParaRPr lang="es-ES" dirty="0"/>
          </a:p>
        </p:txBody>
      </p:sp>
      <p:sp>
        <p:nvSpPr>
          <p:cNvPr id="13" name="1 Título"/>
          <p:cNvSpPr txBox="1">
            <a:spLocks/>
          </p:cNvSpPr>
          <p:nvPr userDrawn="1"/>
        </p:nvSpPr>
        <p:spPr>
          <a:xfrm>
            <a:off x="3923928" y="2132856"/>
            <a:ext cx="2365946" cy="30261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Responsabilidad:</a:t>
            </a:r>
          </a:p>
          <a:p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Digno de crédito.</a:t>
            </a:r>
          </a:p>
          <a:p>
            <a:endParaRPr lang="es-MX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Creatividad:</a:t>
            </a:r>
          </a:p>
          <a:p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Innovación.</a:t>
            </a:r>
          </a:p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Consideración:</a:t>
            </a:r>
          </a:p>
          <a:p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Con los demás.</a:t>
            </a:r>
          </a:p>
          <a:p>
            <a:endParaRPr lang="es-MX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Transparencia:</a:t>
            </a:r>
          </a:p>
          <a:p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Cero corrupción.</a:t>
            </a:r>
          </a:p>
          <a:p>
            <a:endParaRPr lang="es-MX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Compromiso:</a:t>
            </a:r>
          </a:p>
          <a:p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Con el Plan de Desarrollo.</a:t>
            </a:r>
          </a:p>
        </p:txBody>
      </p:sp>
      <p:pic>
        <p:nvPicPr>
          <p:cNvPr id="14" name="Imagen 13" descr="Captura de pantalla 2018-07-30 a la(s) 11.33.22 a. m.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67" t="4383" b="5143"/>
          <a:stretch/>
        </p:blipFill>
        <p:spPr>
          <a:xfrm>
            <a:off x="3324131" y="2132856"/>
            <a:ext cx="632117" cy="2967860"/>
          </a:xfrm>
          <a:prstGeom prst="rect">
            <a:avLst/>
          </a:prstGeom>
        </p:spPr>
      </p:pic>
      <p:sp>
        <p:nvSpPr>
          <p:cNvPr id="7" name="CuadroTexto 6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347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ttos/Val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prstGeom prst="rect">
            <a:avLst/>
          </a:prstGeom>
        </p:spPr>
        <p:txBody>
          <a:bodyPr vert="horz"/>
          <a:lstStyle/>
          <a:p>
            <a:r>
              <a:rPr lang="es-ES_tradnl" dirty="0"/>
              <a:t>Clic para editar título</a:t>
            </a:r>
            <a:endParaRPr lang="es-ES" dirty="0"/>
          </a:p>
        </p:txBody>
      </p:sp>
      <p:sp>
        <p:nvSpPr>
          <p:cNvPr id="6" name="1 Título"/>
          <p:cNvSpPr txBox="1">
            <a:spLocks/>
          </p:cNvSpPr>
          <p:nvPr userDrawn="1"/>
        </p:nvSpPr>
        <p:spPr>
          <a:xfrm>
            <a:off x="683568" y="1987004"/>
            <a:ext cx="5400600" cy="34582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Buen trato </a:t>
            </a:r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- Miramos a los ojos, escuchamos. </a:t>
            </a:r>
          </a:p>
          <a:p>
            <a:endParaRPr lang="es-MX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Oportunidad</a:t>
            </a:r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 - A tiempo en el lugar requerido.</a:t>
            </a:r>
          </a:p>
          <a:p>
            <a:endParaRPr lang="es-MX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Trabajo en equipo </a:t>
            </a:r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- Trabajamos de manera conjunta.</a:t>
            </a:r>
          </a:p>
          <a:p>
            <a:endParaRPr lang="es-MX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Orientación a resultados </a:t>
            </a:r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- Medimos nuestros logros.</a:t>
            </a:r>
          </a:p>
          <a:p>
            <a:endParaRPr lang="es-MX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Servicio</a:t>
            </a:r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 - Ayudamos a los demás.</a:t>
            </a:r>
          </a:p>
          <a:p>
            <a:endParaRPr lang="es-MX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Seguridad</a:t>
            </a:r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 - Prevenimos los riesgos del paciente y los laborales. </a:t>
            </a:r>
            <a:endParaRPr lang="es-CO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Elipse 6"/>
          <p:cNvSpPr/>
          <p:nvPr userDrawn="1"/>
        </p:nvSpPr>
        <p:spPr>
          <a:xfrm>
            <a:off x="251519" y="2040042"/>
            <a:ext cx="432049" cy="432049"/>
          </a:xfrm>
          <a:prstGeom prst="ellipse">
            <a:avLst/>
          </a:prstGeom>
          <a:solidFill>
            <a:srgbClr val="3366FF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b="1" dirty="0"/>
              <a:t>B</a:t>
            </a:r>
          </a:p>
        </p:txBody>
      </p:sp>
      <p:sp>
        <p:nvSpPr>
          <p:cNvPr id="8" name="Elipse 7"/>
          <p:cNvSpPr/>
          <p:nvPr userDrawn="1"/>
        </p:nvSpPr>
        <p:spPr>
          <a:xfrm>
            <a:off x="251519" y="2636912"/>
            <a:ext cx="432049" cy="432049"/>
          </a:xfrm>
          <a:prstGeom prst="ellipse">
            <a:avLst/>
          </a:prstGeom>
          <a:solidFill>
            <a:srgbClr val="4AB9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b="1" dirty="0"/>
              <a:t>O</a:t>
            </a:r>
          </a:p>
        </p:txBody>
      </p:sp>
      <p:sp>
        <p:nvSpPr>
          <p:cNvPr id="9" name="Elipse 8"/>
          <p:cNvSpPr/>
          <p:nvPr userDrawn="1"/>
        </p:nvSpPr>
        <p:spPr>
          <a:xfrm>
            <a:off x="251519" y="3212976"/>
            <a:ext cx="432049" cy="432049"/>
          </a:xfrm>
          <a:prstGeom prst="ellipse">
            <a:avLst/>
          </a:prstGeom>
          <a:solidFill>
            <a:srgbClr val="B2D65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b="1" dirty="0"/>
              <a:t>T</a:t>
            </a:r>
          </a:p>
        </p:txBody>
      </p:sp>
      <p:sp>
        <p:nvSpPr>
          <p:cNvPr id="10" name="Elipse 9"/>
          <p:cNvSpPr/>
          <p:nvPr userDrawn="1"/>
        </p:nvSpPr>
        <p:spPr>
          <a:xfrm>
            <a:off x="251519" y="3789040"/>
            <a:ext cx="432049" cy="432049"/>
          </a:xfrm>
          <a:prstGeom prst="ellipse">
            <a:avLst/>
          </a:prstGeom>
          <a:solidFill>
            <a:srgbClr val="FF99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b="1" dirty="0"/>
              <a:t>O</a:t>
            </a:r>
          </a:p>
        </p:txBody>
      </p:sp>
      <p:sp>
        <p:nvSpPr>
          <p:cNvPr id="11" name="Elipse 10"/>
          <p:cNvSpPr/>
          <p:nvPr userDrawn="1"/>
        </p:nvSpPr>
        <p:spPr>
          <a:xfrm>
            <a:off x="251519" y="4365104"/>
            <a:ext cx="432049" cy="432049"/>
          </a:xfrm>
          <a:prstGeom prst="ellipse">
            <a:avLst/>
          </a:prstGeom>
          <a:solidFill>
            <a:srgbClr val="AD1E1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b="1" dirty="0"/>
              <a:t>S</a:t>
            </a:r>
          </a:p>
        </p:txBody>
      </p:sp>
      <p:sp>
        <p:nvSpPr>
          <p:cNvPr id="12" name="Elipse 11"/>
          <p:cNvSpPr/>
          <p:nvPr userDrawn="1"/>
        </p:nvSpPr>
        <p:spPr>
          <a:xfrm>
            <a:off x="251519" y="4941168"/>
            <a:ext cx="432049" cy="432049"/>
          </a:xfrm>
          <a:prstGeom prst="ellipse">
            <a:avLst/>
          </a:prstGeom>
          <a:solidFill>
            <a:srgbClr val="8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b="1" dirty="0"/>
              <a:t>S</a:t>
            </a:r>
          </a:p>
        </p:txBody>
      </p:sp>
      <p:sp>
        <p:nvSpPr>
          <p:cNvPr id="13" name="1 Título"/>
          <p:cNvSpPr txBox="1">
            <a:spLocks/>
          </p:cNvSpPr>
          <p:nvPr userDrawn="1"/>
        </p:nvSpPr>
        <p:spPr>
          <a:xfrm>
            <a:off x="6755973" y="2132856"/>
            <a:ext cx="2365946" cy="30261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Responsabilidad:</a:t>
            </a:r>
          </a:p>
          <a:p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Digno de crédito.</a:t>
            </a:r>
          </a:p>
          <a:p>
            <a:endParaRPr lang="es-MX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Creatividad:</a:t>
            </a:r>
          </a:p>
          <a:p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Innovación.</a:t>
            </a:r>
          </a:p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Consideración:</a:t>
            </a:r>
          </a:p>
          <a:p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Con los demás.</a:t>
            </a:r>
          </a:p>
          <a:p>
            <a:endParaRPr lang="es-MX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Transparencia:</a:t>
            </a:r>
          </a:p>
          <a:p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Cero corrupción.</a:t>
            </a:r>
          </a:p>
          <a:p>
            <a:endParaRPr lang="es-MX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Compromiso:</a:t>
            </a:r>
          </a:p>
          <a:p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Con el Plan de Desarrollo.</a:t>
            </a:r>
          </a:p>
        </p:txBody>
      </p:sp>
      <p:pic>
        <p:nvPicPr>
          <p:cNvPr id="14" name="Imagen 13" descr="Captura de pantalla 2018-07-30 a la(s) 11.33.22 a. m.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67" t="4383" b="5143"/>
          <a:stretch/>
        </p:blipFill>
        <p:spPr>
          <a:xfrm>
            <a:off x="6156176" y="2132856"/>
            <a:ext cx="632117" cy="2967860"/>
          </a:xfrm>
          <a:prstGeom prst="rect">
            <a:avLst/>
          </a:prstGeom>
        </p:spPr>
      </p:pic>
      <p:sp>
        <p:nvSpPr>
          <p:cNvPr id="16" name="CuadroTexto 15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9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r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s-ES_tradnl"/>
              <a:t>Clic para editar título</a:t>
            </a:r>
            <a:endParaRPr lang="es-ES"/>
          </a:p>
        </p:txBody>
      </p:sp>
      <p:pic>
        <p:nvPicPr>
          <p:cNvPr id="6" name="Imagen 5" descr="Captura de pantalla 2018-08-03 a la(s) 12.12.16 p. m.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511" y="1628800"/>
            <a:ext cx="2986982" cy="3744416"/>
          </a:xfrm>
          <a:prstGeom prst="rect">
            <a:avLst/>
          </a:prstGeom>
        </p:spPr>
      </p:pic>
      <p:sp>
        <p:nvSpPr>
          <p:cNvPr id="8" name="CuadroTexto 7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038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ficulta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s-ES_tradnl"/>
              <a:t>Clic para editar título</a:t>
            </a:r>
            <a:endParaRPr lang="es-ES"/>
          </a:p>
        </p:txBody>
      </p:sp>
      <p:pic>
        <p:nvPicPr>
          <p:cNvPr id="6" name="Imagen 5" descr="Captura de pantalla 2018-08-03 a la(s) 12.15.35 p. m.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3"/>
          <a:stretch/>
        </p:blipFill>
        <p:spPr>
          <a:xfrm>
            <a:off x="-99886" y="1878665"/>
            <a:ext cx="3591766" cy="3388702"/>
          </a:xfrm>
          <a:prstGeom prst="rect">
            <a:avLst/>
          </a:prstGeom>
        </p:spPr>
      </p:pic>
      <p:sp>
        <p:nvSpPr>
          <p:cNvPr id="8" name="CuadroTexto 7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9255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portunidades_mej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s-ES_tradnl"/>
              <a:t>Clic para editar título</a:t>
            </a:r>
            <a:endParaRPr lang="es-ES"/>
          </a:p>
        </p:txBody>
      </p:sp>
      <p:pic>
        <p:nvPicPr>
          <p:cNvPr id="6" name="Imagen 5" descr="Captura de pantalla 2018-08-03 a la(s) 1.25.25 p. m.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2204864"/>
            <a:ext cx="3040198" cy="2799694"/>
          </a:xfrm>
          <a:prstGeom prst="rect">
            <a:avLst/>
          </a:prstGeom>
        </p:spPr>
      </p:pic>
      <p:sp>
        <p:nvSpPr>
          <p:cNvPr id="8" name="CuadroTexto 7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68841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s-ES_tradnl"/>
              <a:t>Clic para editar título</a:t>
            </a:r>
            <a:endParaRPr lang="es-ES"/>
          </a:p>
        </p:txBody>
      </p:sp>
      <p:pic>
        <p:nvPicPr>
          <p:cNvPr id="6" name="Imagen 5" descr="Captura de pantalla 2018-06-27 a la(s) 10.33.32 a. m..png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90"/>
          <a:stretch/>
        </p:blipFill>
        <p:spPr>
          <a:xfrm>
            <a:off x="0" y="1844824"/>
            <a:ext cx="3479636" cy="3993574"/>
          </a:xfrm>
          <a:prstGeom prst="rect">
            <a:avLst/>
          </a:prstGeom>
        </p:spPr>
      </p:pic>
      <p:sp>
        <p:nvSpPr>
          <p:cNvPr id="8" name="CuadroTexto 7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8651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en_tr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 userDrawn="1"/>
        </p:nvSpPr>
        <p:spPr>
          <a:xfrm>
            <a:off x="755576" y="6433769"/>
            <a:ext cx="6858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200" b="1" dirty="0">
                <a:latin typeface="Arial" panose="020B0604020202020204" pitchFamily="34" charset="0"/>
                <a:cs typeface="Arial" panose="020B0604020202020204" pitchFamily="34" charset="0"/>
              </a:rPr>
              <a:t>Buen trato 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- Miramos a los ojos, escuchamos. </a:t>
            </a:r>
          </a:p>
        </p:txBody>
      </p:sp>
      <p:sp>
        <p:nvSpPr>
          <p:cNvPr id="8" name="Elipse 7"/>
          <p:cNvSpPr/>
          <p:nvPr userDrawn="1"/>
        </p:nvSpPr>
        <p:spPr>
          <a:xfrm>
            <a:off x="251520" y="6361761"/>
            <a:ext cx="432048" cy="432048"/>
          </a:xfrm>
          <a:prstGeom prst="ellipse">
            <a:avLst/>
          </a:prstGeom>
          <a:solidFill>
            <a:srgbClr val="3366FF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/>
              <a:t>B</a:t>
            </a:r>
          </a:p>
        </p:txBody>
      </p:sp>
      <p:sp>
        <p:nvSpPr>
          <p:cNvPr id="10" name="CuadroTexto 9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57360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toss_Oportunid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 userDrawn="1"/>
        </p:nvSpPr>
        <p:spPr>
          <a:xfrm>
            <a:off x="755576" y="6433769"/>
            <a:ext cx="6858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200" b="1" dirty="0">
                <a:latin typeface="Arial" panose="020B0604020202020204" pitchFamily="34" charset="0"/>
                <a:cs typeface="Arial" panose="020B0604020202020204" pitchFamily="34" charset="0"/>
              </a:rPr>
              <a:t>Oportunidad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 - A tiempo en el lugar requerido. </a:t>
            </a:r>
            <a:endParaRPr lang="es-CO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Elipse 7"/>
          <p:cNvSpPr/>
          <p:nvPr userDrawn="1"/>
        </p:nvSpPr>
        <p:spPr>
          <a:xfrm>
            <a:off x="251520" y="6361761"/>
            <a:ext cx="432048" cy="432048"/>
          </a:xfrm>
          <a:prstGeom prst="ellipse">
            <a:avLst/>
          </a:prstGeom>
          <a:solidFill>
            <a:srgbClr val="4AB9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/>
              <a:t>O</a:t>
            </a:r>
          </a:p>
        </p:txBody>
      </p:sp>
      <p:sp>
        <p:nvSpPr>
          <p:cNvPr id="10" name="CuadroTexto 9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91827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bajo en equip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 userDrawn="1"/>
        </p:nvSpPr>
        <p:spPr>
          <a:xfrm>
            <a:off x="755576" y="6421559"/>
            <a:ext cx="6858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200" b="1" dirty="0">
                <a:latin typeface="Arial" panose="020B0604020202020204" pitchFamily="34" charset="0"/>
                <a:cs typeface="Arial" panose="020B0604020202020204" pitchFamily="34" charset="0"/>
              </a:rPr>
              <a:t>Trabajo en equipo 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- Trabajamos de manera conjunta.</a:t>
            </a:r>
          </a:p>
        </p:txBody>
      </p:sp>
      <p:sp>
        <p:nvSpPr>
          <p:cNvPr id="8" name="Elipse 7"/>
          <p:cNvSpPr/>
          <p:nvPr userDrawn="1"/>
        </p:nvSpPr>
        <p:spPr>
          <a:xfrm>
            <a:off x="251520" y="6349551"/>
            <a:ext cx="432048" cy="432048"/>
          </a:xfrm>
          <a:prstGeom prst="ellipse">
            <a:avLst/>
          </a:prstGeom>
          <a:solidFill>
            <a:srgbClr val="B2D65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/>
              <a:t>T</a:t>
            </a:r>
          </a:p>
        </p:txBody>
      </p:sp>
      <p:sp>
        <p:nvSpPr>
          <p:cNvPr id="7" name="CuadroTexto 6"/>
          <p:cNvSpPr txBox="1"/>
          <p:nvPr userDrawn="1"/>
        </p:nvSpPr>
        <p:spPr>
          <a:xfrm>
            <a:off x="4499992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3726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ientacion_a_resultad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 userDrawn="1"/>
        </p:nvSpPr>
        <p:spPr>
          <a:xfrm>
            <a:off x="755576" y="6427664"/>
            <a:ext cx="6858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200" b="1" dirty="0">
                <a:latin typeface="Arial" panose="020B0604020202020204" pitchFamily="34" charset="0"/>
                <a:cs typeface="Arial" panose="020B0604020202020204" pitchFamily="34" charset="0"/>
              </a:rPr>
              <a:t>Orientación a resultados 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- Medimos nuestros logros.</a:t>
            </a:r>
          </a:p>
        </p:txBody>
      </p:sp>
      <p:sp>
        <p:nvSpPr>
          <p:cNvPr id="8" name="Elipse 7"/>
          <p:cNvSpPr/>
          <p:nvPr userDrawn="1"/>
        </p:nvSpPr>
        <p:spPr>
          <a:xfrm>
            <a:off x="251520" y="6355656"/>
            <a:ext cx="432048" cy="432048"/>
          </a:xfrm>
          <a:prstGeom prst="ellipse">
            <a:avLst/>
          </a:prstGeom>
          <a:solidFill>
            <a:srgbClr val="FF99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/>
              <a:t>O</a:t>
            </a:r>
          </a:p>
        </p:txBody>
      </p:sp>
      <p:sp>
        <p:nvSpPr>
          <p:cNvPr id="7" name="CuadroTexto 6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78920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rvic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 userDrawn="1"/>
        </p:nvSpPr>
        <p:spPr>
          <a:xfrm>
            <a:off x="755576" y="6433769"/>
            <a:ext cx="6858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200" b="1" dirty="0">
                <a:latin typeface="Arial" panose="020B0604020202020204" pitchFamily="34" charset="0"/>
                <a:cs typeface="Arial" panose="020B0604020202020204" pitchFamily="34" charset="0"/>
              </a:rPr>
              <a:t>Servicio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 - Ayudamos a los demás.</a:t>
            </a:r>
          </a:p>
        </p:txBody>
      </p:sp>
      <p:sp>
        <p:nvSpPr>
          <p:cNvPr id="8" name="Elipse 7"/>
          <p:cNvSpPr/>
          <p:nvPr userDrawn="1"/>
        </p:nvSpPr>
        <p:spPr>
          <a:xfrm>
            <a:off x="251520" y="6361761"/>
            <a:ext cx="432048" cy="432048"/>
          </a:xfrm>
          <a:prstGeom prst="ellipse">
            <a:avLst/>
          </a:prstGeom>
          <a:solidFill>
            <a:srgbClr val="AD1E1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/>
              <a:t>S</a:t>
            </a:r>
          </a:p>
        </p:txBody>
      </p:sp>
      <p:sp>
        <p:nvSpPr>
          <p:cNvPr id="10" name="CuadroTexto 9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50180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gurid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 userDrawn="1"/>
        </p:nvSpPr>
        <p:spPr>
          <a:xfrm>
            <a:off x="755576" y="6427664"/>
            <a:ext cx="6858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200" b="1" dirty="0">
                <a:latin typeface="Arial" panose="020B0604020202020204" pitchFamily="34" charset="0"/>
                <a:cs typeface="Arial" panose="020B0604020202020204" pitchFamily="34" charset="0"/>
              </a:rPr>
              <a:t>Seguridad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 - Prevenimos los riesgos del paciente y los laborales. </a:t>
            </a:r>
            <a:endParaRPr lang="es-CO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Elipse 7"/>
          <p:cNvSpPr/>
          <p:nvPr userDrawn="1"/>
        </p:nvSpPr>
        <p:spPr>
          <a:xfrm>
            <a:off x="251520" y="6355656"/>
            <a:ext cx="432048" cy="432048"/>
          </a:xfrm>
          <a:prstGeom prst="ellipse">
            <a:avLst/>
          </a:prstGeom>
          <a:solidFill>
            <a:srgbClr val="8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/>
              <a:t>S</a:t>
            </a:r>
          </a:p>
        </p:txBody>
      </p:sp>
      <p:sp>
        <p:nvSpPr>
          <p:cNvPr id="10" name="CuadroTexto 9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18417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c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 userDrawn="1"/>
        </p:nvSpPr>
        <p:spPr>
          <a:xfrm>
            <a:off x="-108520" y="5013176"/>
            <a:ext cx="9433048" cy="1008112"/>
          </a:xfrm>
          <a:prstGeom prst="rect">
            <a:avLst/>
          </a:prstGeom>
          <a:solidFill>
            <a:srgbClr val="77933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4 Rectángulo"/>
          <p:cNvSpPr/>
          <p:nvPr userDrawn="1"/>
        </p:nvSpPr>
        <p:spPr>
          <a:xfrm>
            <a:off x="-217040" y="5013176"/>
            <a:ext cx="94695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5400" b="1" dirty="0">
                <a:solidFill>
                  <a:srgbClr val="FFFFFF"/>
                </a:solidFill>
              </a:rPr>
              <a:t> Gracias por su atención</a:t>
            </a:r>
          </a:p>
        </p:txBody>
      </p:sp>
      <p:pic>
        <p:nvPicPr>
          <p:cNvPr id="8" name="Imagen 7" descr="18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692696"/>
            <a:ext cx="4428074" cy="4325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4451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Porta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772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7203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/>
              </a:defRPr>
            </a:lvl1pPr>
          </a:lstStyle>
          <a:p>
            <a:fld id="{BE5CD536-8533-4628-9402-01C210F747D4}" type="datetimeFigureOut">
              <a:rPr lang="es-CO" smtClean="0"/>
              <a:pPr/>
              <a:t>21/01/2020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/>
              </a:defRPr>
            </a:lvl1pPr>
          </a:lstStyle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/>
              </a:defRPr>
            </a:lvl1pPr>
          </a:lstStyle>
          <a:p>
            <a:fld id="{9A5E2945-6EC9-4F62-85D9-15F73B44F933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317766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74" r:id="rId2"/>
    <p:sldLayoutId id="2147483675" r:id="rId3"/>
    <p:sldLayoutId id="2147483655" r:id="rId4"/>
    <p:sldLayoutId id="2147483673" r:id="rId5"/>
    <p:sldLayoutId id="2147483669" r:id="rId6"/>
    <p:sldLayoutId id="2147483670" r:id="rId7"/>
    <p:sldLayoutId id="2147483672" r:id="rId8"/>
    <p:sldLayoutId id="2147483671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76" r:id="rId2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Arial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Arial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rial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Arial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Arial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7225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61984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2444941" y="1916832"/>
            <a:ext cx="5511435" cy="1512168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es-ES" altLang="es-CO" b="1" i="1" dirty="0">
                <a:solidFill>
                  <a:schemeClr val="bg1"/>
                </a:solidFill>
              </a:rPr>
              <a:t>Encuesta satisfacción del usuario </a:t>
            </a:r>
            <a:br>
              <a:rPr lang="es-ES" altLang="es-CO" b="1" i="1" dirty="0">
                <a:solidFill>
                  <a:schemeClr val="bg1"/>
                </a:solidFill>
              </a:rPr>
            </a:br>
            <a:r>
              <a:rPr lang="es-ES" altLang="es-CO" b="1" i="1" dirty="0">
                <a:solidFill>
                  <a:schemeClr val="bg1"/>
                </a:solidFill>
              </a:rPr>
              <a:t>Diciembre  2019</a:t>
            </a:r>
            <a:br>
              <a:rPr lang="es-ES" altLang="es-CO" b="1" i="1" dirty="0"/>
            </a:b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5445EB1-2811-974A-B259-C226156373CB}"/>
              </a:ext>
            </a:extLst>
          </p:cNvPr>
          <p:cNvSpPr txBox="1"/>
          <p:nvPr/>
        </p:nvSpPr>
        <p:spPr>
          <a:xfrm>
            <a:off x="1187624" y="1789297"/>
            <a:ext cx="125386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6000" b="1" dirty="0">
                <a:solidFill>
                  <a:schemeClr val="bg1"/>
                </a:solidFill>
              </a:rPr>
              <a:t>01.</a:t>
            </a:r>
          </a:p>
        </p:txBody>
      </p:sp>
    </p:spTree>
    <p:extLst>
      <p:ext uri="{BB962C8B-B14F-4D97-AF65-F5344CB8AC3E}">
        <p14:creationId xmlns:p14="http://schemas.microsoft.com/office/powerpoint/2010/main" val="15412900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CuadroTexto">
            <a:extLst>
              <a:ext uri="{FF2B5EF4-FFF2-40B4-BE49-F238E27FC236}">
                <a16:creationId xmlns:a16="http://schemas.microsoft.com/office/drawing/2014/main" id="{22A27297-A67E-4BDD-9FE6-C7F838BF72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8721" y="260648"/>
            <a:ext cx="75871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ES" altLang="es-CO" sz="2400" b="1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Encuesta satisfacción del usuario diciembre 2019</a:t>
            </a:r>
            <a:endParaRPr lang="es-CO" altLang="es-CO" sz="2400" b="1" dirty="0">
              <a:solidFill>
                <a:schemeClr val="accent1">
                  <a:lumMod val="75000"/>
                </a:schemeClr>
              </a:solidFill>
              <a:latin typeface="Arial Rounded MT Bold" panose="020F0704030504030204" pitchFamily="34" charset="0"/>
            </a:endParaRPr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2241361"/>
              </p:ext>
            </p:extLst>
          </p:nvPr>
        </p:nvGraphicFramePr>
        <p:xfrm>
          <a:off x="323528" y="4105227"/>
          <a:ext cx="8568953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81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41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07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372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4052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2819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936105">
                <a:tc>
                  <a:txBody>
                    <a:bodyPr/>
                    <a:lstStyle/>
                    <a:p>
                      <a:endParaRPr lang="es-CO" sz="1600" dirty="0"/>
                    </a:p>
                    <a:p>
                      <a:pPr marL="0" algn="ctr" defTabSz="914400" rtl="0" eaLnBrk="1" latinLnBrk="0" hangingPunct="1"/>
                      <a:r>
                        <a:rPr lang="es-CO" sz="16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Satisfacción</a:t>
                      </a:r>
                    </a:p>
                    <a:p>
                      <a:pPr marL="0" algn="ctr" defTabSz="914400" rtl="0" eaLnBrk="1" latinLnBrk="0" hangingPunct="1"/>
                      <a:r>
                        <a:rPr lang="es-CO" sz="16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del usuario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O" sz="1400" dirty="0"/>
                    </a:p>
                    <a:p>
                      <a:pPr algn="ctr"/>
                      <a:r>
                        <a:rPr lang="es-CO" sz="1400" dirty="0"/>
                        <a:t>Diciembre</a:t>
                      </a:r>
                    </a:p>
                    <a:p>
                      <a:pPr algn="ctr"/>
                      <a:r>
                        <a:rPr lang="es-CO" sz="1400" baseline="0" dirty="0"/>
                        <a:t> 2019</a:t>
                      </a:r>
                      <a:endParaRPr lang="es-CO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O" sz="1400" dirty="0"/>
                    </a:p>
                    <a:p>
                      <a:pPr algn="ctr"/>
                      <a:r>
                        <a:rPr lang="es-CO" sz="1400" dirty="0"/>
                        <a:t>Noviembre</a:t>
                      </a:r>
                    </a:p>
                    <a:p>
                      <a:pPr algn="ctr"/>
                      <a:r>
                        <a:rPr lang="es-CO" sz="1400" dirty="0"/>
                        <a:t> 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O" sz="1400" dirty="0"/>
                    </a:p>
                    <a:p>
                      <a:pPr algn="ctr"/>
                      <a:r>
                        <a:rPr lang="es-CO" sz="1400" baseline="0" dirty="0"/>
                        <a:t>Diciembre </a:t>
                      </a:r>
                    </a:p>
                    <a:p>
                      <a:pPr algn="ctr"/>
                      <a:r>
                        <a:rPr lang="es-CO" sz="1400" baseline="0" dirty="0"/>
                        <a:t> 2018</a:t>
                      </a:r>
                      <a:endParaRPr lang="es-CO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400" dirty="0"/>
                        <a:t>Variación </a:t>
                      </a:r>
                    </a:p>
                    <a:p>
                      <a:pPr algn="ctr"/>
                      <a:r>
                        <a:rPr lang="es-CO" sz="1400" dirty="0"/>
                        <a:t>Diciembre </a:t>
                      </a:r>
                      <a:r>
                        <a:rPr lang="es-CO" sz="1400" baseline="0" dirty="0"/>
                        <a:t>2019 </a:t>
                      </a:r>
                    </a:p>
                    <a:p>
                      <a:pPr algn="ctr"/>
                      <a:r>
                        <a:rPr lang="es-CO" sz="1400" baseline="0" dirty="0"/>
                        <a:t>Vs </a:t>
                      </a:r>
                    </a:p>
                    <a:p>
                      <a:pPr algn="ctr"/>
                      <a:r>
                        <a:rPr lang="es-CO" sz="1400" baseline="0" dirty="0"/>
                        <a:t>Noviembre 2019</a:t>
                      </a:r>
                      <a:endParaRPr lang="es-CO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400" dirty="0"/>
                        <a:t>Variación </a:t>
                      </a:r>
                    </a:p>
                    <a:p>
                      <a:pPr algn="ctr"/>
                      <a:r>
                        <a:rPr lang="es-CO" sz="1400" dirty="0"/>
                        <a:t>Diciembre </a:t>
                      </a:r>
                      <a:r>
                        <a:rPr lang="es-CO" sz="1400" baseline="0" dirty="0"/>
                        <a:t>2019 </a:t>
                      </a:r>
                    </a:p>
                    <a:p>
                      <a:pPr algn="ctr"/>
                      <a:r>
                        <a:rPr lang="es-CO" sz="1400" baseline="0" dirty="0"/>
                        <a:t>Vs </a:t>
                      </a:r>
                    </a:p>
                    <a:p>
                      <a:pPr algn="ctr"/>
                      <a:r>
                        <a:rPr lang="es-CO" sz="1400" baseline="0" dirty="0"/>
                        <a:t>Diciembre 2018</a:t>
                      </a:r>
                      <a:endParaRPr lang="es-CO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281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CO" sz="1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Porcentaje satisfacción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CO" sz="1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97%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CO" sz="1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96%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CO" sz="1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94%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CO" sz="1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 + 1%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 + 3%</a:t>
                      </a:r>
                      <a:endParaRPr lang="es-CO" sz="1400" b="1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2225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CO" sz="1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Total de encuestas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806</a:t>
                      </a:r>
                      <a:endParaRPr lang="es-CO" sz="1400" b="1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CO" sz="1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1083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599</a:t>
                      </a:r>
                      <a:endParaRPr lang="es-CO" sz="1400" b="1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CO" sz="1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 -26 3%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CO" sz="1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  + 35%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" name="9 Flecha arriba"/>
          <p:cNvSpPr/>
          <p:nvPr/>
        </p:nvSpPr>
        <p:spPr>
          <a:xfrm>
            <a:off x="7668344" y="5627743"/>
            <a:ext cx="144016" cy="216024"/>
          </a:xfrm>
          <a:prstGeom prst="up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3" name="7 Flecha arriba">
            <a:extLst>
              <a:ext uri="{FF2B5EF4-FFF2-40B4-BE49-F238E27FC236}">
                <a16:creationId xmlns:a16="http://schemas.microsoft.com/office/drawing/2014/main" id="{1604F555-1054-4864-A2AA-1FDCDA585A18}"/>
              </a:ext>
            </a:extLst>
          </p:cNvPr>
          <p:cNvSpPr/>
          <p:nvPr/>
        </p:nvSpPr>
        <p:spPr>
          <a:xfrm>
            <a:off x="5927176" y="5167707"/>
            <a:ext cx="144016" cy="216024"/>
          </a:xfrm>
          <a:prstGeom prst="up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4" name="7 Flecha arriba">
            <a:extLst>
              <a:ext uri="{FF2B5EF4-FFF2-40B4-BE49-F238E27FC236}">
                <a16:creationId xmlns:a16="http://schemas.microsoft.com/office/drawing/2014/main" id="{84ECAB96-992F-401C-81C0-6620A8C0A427}"/>
              </a:ext>
            </a:extLst>
          </p:cNvPr>
          <p:cNvSpPr/>
          <p:nvPr/>
        </p:nvSpPr>
        <p:spPr>
          <a:xfrm>
            <a:off x="7668344" y="5157192"/>
            <a:ext cx="144016" cy="216024"/>
          </a:xfrm>
          <a:prstGeom prst="up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F48EFB6E-09A1-44A7-B0CA-3869C433EA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885" y="1050887"/>
            <a:ext cx="8064896" cy="2697781"/>
          </a:xfrm>
          <a:prstGeom prst="rect">
            <a:avLst/>
          </a:prstGeom>
        </p:spPr>
      </p:pic>
      <p:sp>
        <p:nvSpPr>
          <p:cNvPr id="12" name="12 Flecha arriba">
            <a:extLst>
              <a:ext uri="{FF2B5EF4-FFF2-40B4-BE49-F238E27FC236}">
                <a16:creationId xmlns:a16="http://schemas.microsoft.com/office/drawing/2014/main" id="{7189540E-3FC9-48F8-8C2E-AFB2F4EDB310}"/>
              </a:ext>
            </a:extLst>
          </p:cNvPr>
          <p:cNvSpPr/>
          <p:nvPr/>
        </p:nvSpPr>
        <p:spPr>
          <a:xfrm rot="10800000">
            <a:off x="5927176" y="5627742"/>
            <a:ext cx="144016" cy="216024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CO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04897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CuadroTexto">
            <a:extLst>
              <a:ext uri="{FF2B5EF4-FFF2-40B4-BE49-F238E27FC236}">
                <a16:creationId xmlns:a16="http://schemas.microsoft.com/office/drawing/2014/main" id="{22A27297-A67E-4BDD-9FE6-C7F838BF72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473" y="481784"/>
            <a:ext cx="74138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CO" altLang="es-CO" sz="2400" b="1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Porcentaje satisfacción del grupo Ambulatorio </a:t>
            </a:r>
            <a:endParaRPr lang="es-CO" altLang="es-CO" sz="2400" dirty="0">
              <a:solidFill>
                <a:schemeClr val="accent1">
                  <a:lumMod val="75000"/>
                </a:schemeClr>
              </a:solidFill>
              <a:latin typeface="Arial Rounded MT Bold" panose="020F0704030504030204" pitchFamily="34" charset="0"/>
            </a:endParaRPr>
          </a:p>
        </p:txBody>
      </p:sp>
      <p:graphicFrame>
        <p:nvGraphicFramePr>
          <p:cNvPr id="6" name="Gráfico 5">
            <a:extLst>
              <a:ext uri="{FF2B5EF4-FFF2-40B4-BE49-F238E27FC236}">
                <a16:creationId xmlns:a16="http://schemas.microsoft.com/office/drawing/2014/main" id="{D7E0F7ED-E2A7-4DA2-9141-FA3E62621EC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77206269"/>
              </p:ext>
            </p:extLst>
          </p:nvPr>
        </p:nvGraphicFramePr>
        <p:xfrm>
          <a:off x="1835696" y="1556792"/>
          <a:ext cx="5184576" cy="3456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650057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CuadroTexto">
            <a:extLst>
              <a:ext uri="{FF2B5EF4-FFF2-40B4-BE49-F238E27FC236}">
                <a16:creationId xmlns:a16="http://schemas.microsoft.com/office/drawing/2014/main" id="{22A27297-A67E-4BDD-9FE6-C7F838BF72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9390" y="481784"/>
            <a:ext cx="70739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CO" altLang="es-CO" sz="2400" b="1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Porcentaje satisfacción del grupo Ambulatorio</a:t>
            </a:r>
            <a:endParaRPr lang="es-CO" altLang="es-CO" sz="2400" dirty="0">
              <a:solidFill>
                <a:schemeClr val="accent1">
                  <a:lumMod val="75000"/>
                </a:schemeClr>
              </a:solidFill>
              <a:latin typeface="Arial Rounded MT Bold" panose="020F0704030504030204" pitchFamily="34" charset="0"/>
            </a:endParaRPr>
          </a:p>
        </p:txBody>
      </p:sp>
      <p:graphicFrame>
        <p:nvGraphicFramePr>
          <p:cNvPr id="9" name="Gráfico 8">
            <a:extLst>
              <a:ext uri="{FF2B5EF4-FFF2-40B4-BE49-F238E27FC236}">
                <a16:creationId xmlns:a16="http://schemas.microsoft.com/office/drawing/2014/main" id="{60C6FF09-08AC-40A3-939A-0A81D21FAD4F}"/>
              </a:ext>
            </a:extLst>
          </p:cNvPr>
          <p:cNvGraphicFramePr>
            <a:graphicFrameLocks/>
          </p:cNvGraphicFramePr>
          <p:nvPr/>
        </p:nvGraphicFramePr>
        <p:xfrm>
          <a:off x="1109662" y="1643062"/>
          <a:ext cx="6924675" cy="35718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037518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CuadroTexto">
            <a:extLst>
              <a:ext uri="{FF2B5EF4-FFF2-40B4-BE49-F238E27FC236}">
                <a16:creationId xmlns:a16="http://schemas.microsoft.com/office/drawing/2014/main" id="{22A27297-A67E-4BDD-9FE6-C7F838BF72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0567" y="548680"/>
            <a:ext cx="70739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CO" altLang="es-CO" sz="2400" b="1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Porcentaje satisfacción del grupo Ambulatorio</a:t>
            </a:r>
            <a:endParaRPr lang="es-CO" altLang="es-CO" sz="2400" dirty="0">
              <a:solidFill>
                <a:schemeClr val="accent1">
                  <a:lumMod val="75000"/>
                </a:schemeClr>
              </a:solidFill>
              <a:latin typeface="Arial Rounded MT Bold" panose="020F0704030504030204" pitchFamily="34" charset="0"/>
            </a:endParaRPr>
          </a:p>
        </p:txBody>
      </p:sp>
      <p:graphicFrame>
        <p:nvGraphicFramePr>
          <p:cNvPr id="5" name="Gráfico 4">
            <a:extLst>
              <a:ext uri="{FF2B5EF4-FFF2-40B4-BE49-F238E27FC236}">
                <a16:creationId xmlns:a16="http://schemas.microsoft.com/office/drawing/2014/main" id="{2A9AF313-21A7-4879-9063-E34F1CC1C84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1413394"/>
              </p:ext>
            </p:extLst>
          </p:nvPr>
        </p:nvGraphicFramePr>
        <p:xfrm>
          <a:off x="959880" y="1647825"/>
          <a:ext cx="6924675" cy="3562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688686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CuadroTexto">
            <a:extLst>
              <a:ext uri="{FF2B5EF4-FFF2-40B4-BE49-F238E27FC236}">
                <a16:creationId xmlns:a16="http://schemas.microsoft.com/office/drawing/2014/main" id="{22A27297-A67E-4BDD-9FE6-C7F838BF72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9390" y="481784"/>
            <a:ext cx="70739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CO" altLang="es-CO" sz="2400" b="1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Porcentaje satisfacción del grupo Ambulatorio</a:t>
            </a:r>
            <a:endParaRPr lang="es-CO" altLang="es-CO" sz="2400" dirty="0">
              <a:solidFill>
                <a:schemeClr val="accent1">
                  <a:lumMod val="75000"/>
                </a:schemeClr>
              </a:solidFill>
              <a:latin typeface="Arial Rounded MT Bold" panose="020F0704030504030204" pitchFamily="34" charset="0"/>
            </a:endParaRPr>
          </a:p>
        </p:txBody>
      </p:sp>
      <p:graphicFrame>
        <p:nvGraphicFramePr>
          <p:cNvPr id="4" name="Gráfico 3">
            <a:extLst>
              <a:ext uri="{FF2B5EF4-FFF2-40B4-BE49-F238E27FC236}">
                <a16:creationId xmlns:a16="http://schemas.microsoft.com/office/drawing/2014/main" id="{EB17D3AE-2E9F-4893-B9A1-BA23832C1405}"/>
              </a:ext>
            </a:extLst>
          </p:cNvPr>
          <p:cNvGraphicFramePr>
            <a:graphicFrameLocks/>
          </p:cNvGraphicFramePr>
          <p:nvPr/>
        </p:nvGraphicFramePr>
        <p:xfrm>
          <a:off x="1109662" y="1538287"/>
          <a:ext cx="6924675" cy="3781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503376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CuadroTexto">
            <a:extLst>
              <a:ext uri="{FF2B5EF4-FFF2-40B4-BE49-F238E27FC236}">
                <a16:creationId xmlns:a16="http://schemas.microsoft.com/office/drawing/2014/main" id="{22A27297-A67E-4BDD-9FE6-C7F838BF72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9991" y="481784"/>
            <a:ext cx="619278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CO" altLang="es-CO" sz="2400" b="1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Porcentaje satisfacción del grupo Apoyo</a:t>
            </a:r>
            <a:endParaRPr lang="es-CO" altLang="es-CO" sz="2400" dirty="0">
              <a:solidFill>
                <a:schemeClr val="accent1">
                  <a:lumMod val="75000"/>
                </a:schemeClr>
              </a:solidFill>
              <a:latin typeface="Arial Rounded MT Bold" panose="020F0704030504030204" pitchFamily="34" charset="0"/>
            </a:endParaRPr>
          </a:p>
        </p:txBody>
      </p:sp>
      <p:graphicFrame>
        <p:nvGraphicFramePr>
          <p:cNvPr id="5" name="Gráfico 4">
            <a:extLst>
              <a:ext uri="{FF2B5EF4-FFF2-40B4-BE49-F238E27FC236}">
                <a16:creationId xmlns:a16="http://schemas.microsoft.com/office/drawing/2014/main" id="{FB5EFB7B-38D6-437F-B9AE-852FC874164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60527"/>
              </p:ext>
            </p:extLst>
          </p:nvPr>
        </p:nvGraphicFramePr>
        <p:xfrm>
          <a:off x="1763688" y="1844824"/>
          <a:ext cx="5310336" cy="3459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868942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CuadroTexto">
            <a:extLst>
              <a:ext uri="{FF2B5EF4-FFF2-40B4-BE49-F238E27FC236}">
                <a16:creationId xmlns:a16="http://schemas.microsoft.com/office/drawing/2014/main" id="{22A27297-A67E-4BDD-9FE6-C7F838BF72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9991" y="481784"/>
            <a:ext cx="619278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CO" altLang="es-CO" sz="2400" b="1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Porcentaje satisfacción del grupo Apoyo</a:t>
            </a:r>
            <a:endParaRPr lang="es-CO" altLang="es-CO" sz="2400" dirty="0">
              <a:solidFill>
                <a:schemeClr val="accent1">
                  <a:lumMod val="75000"/>
                </a:schemeClr>
              </a:solidFill>
              <a:latin typeface="Arial Rounded MT Bold" panose="020F0704030504030204" pitchFamily="34" charset="0"/>
            </a:endParaRPr>
          </a:p>
        </p:txBody>
      </p:sp>
      <p:graphicFrame>
        <p:nvGraphicFramePr>
          <p:cNvPr id="5" name="Gráfico 4">
            <a:extLst>
              <a:ext uri="{FF2B5EF4-FFF2-40B4-BE49-F238E27FC236}">
                <a16:creationId xmlns:a16="http://schemas.microsoft.com/office/drawing/2014/main" id="{99E1252B-C16F-4DC2-BFB7-66C253FFA728}"/>
              </a:ext>
            </a:extLst>
          </p:cNvPr>
          <p:cNvGraphicFramePr>
            <a:graphicFrameLocks/>
          </p:cNvGraphicFramePr>
          <p:nvPr/>
        </p:nvGraphicFramePr>
        <p:xfrm>
          <a:off x="1109662" y="1909762"/>
          <a:ext cx="6924675" cy="3038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31249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CuadroTexto">
            <a:extLst>
              <a:ext uri="{FF2B5EF4-FFF2-40B4-BE49-F238E27FC236}">
                <a16:creationId xmlns:a16="http://schemas.microsoft.com/office/drawing/2014/main" id="{22A27297-A67E-4BDD-9FE6-C7F838BF72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3389" y="481784"/>
            <a:ext cx="620599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CO" altLang="es-CO" sz="2400" b="1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Porcentaje satisfacción del grupo CpreD</a:t>
            </a:r>
            <a:endParaRPr lang="es-CO" altLang="es-CO" sz="2400" dirty="0">
              <a:solidFill>
                <a:schemeClr val="accent1">
                  <a:lumMod val="75000"/>
                </a:schemeClr>
              </a:solidFill>
              <a:latin typeface="Arial Rounded MT Bold" panose="020F0704030504030204" pitchFamily="34" charset="0"/>
            </a:endParaRPr>
          </a:p>
        </p:txBody>
      </p:sp>
      <p:graphicFrame>
        <p:nvGraphicFramePr>
          <p:cNvPr id="5" name="Gráfico 4">
            <a:extLst>
              <a:ext uri="{FF2B5EF4-FFF2-40B4-BE49-F238E27FC236}">
                <a16:creationId xmlns:a16="http://schemas.microsoft.com/office/drawing/2014/main" id="{6DD0E0CB-5C7A-46ED-9713-8128CD6E95A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89598069"/>
              </p:ext>
            </p:extLst>
          </p:nvPr>
        </p:nvGraphicFramePr>
        <p:xfrm>
          <a:off x="1763688" y="1484784"/>
          <a:ext cx="5328592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747954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CuadroTexto">
            <a:extLst>
              <a:ext uri="{FF2B5EF4-FFF2-40B4-BE49-F238E27FC236}">
                <a16:creationId xmlns:a16="http://schemas.microsoft.com/office/drawing/2014/main" id="{22A27297-A67E-4BDD-9FE6-C7F838BF72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536" y="476672"/>
            <a:ext cx="828521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CO" altLang="es-CO" sz="2400" b="1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Porcentaje satisfacción del Servicio Visita Domiciliaria</a:t>
            </a:r>
            <a:endParaRPr lang="es-CO" altLang="es-CO" sz="2400" dirty="0">
              <a:solidFill>
                <a:schemeClr val="accent1">
                  <a:lumMod val="75000"/>
                </a:schemeClr>
              </a:solidFill>
              <a:latin typeface="Arial Rounded MT Bold" panose="020F0704030504030204" pitchFamily="34" charset="0"/>
            </a:endParaRPr>
          </a:p>
        </p:txBody>
      </p:sp>
      <p:graphicFrame>
        <p:nvGraphicFramePr>
          <p:cNvPr id="4" name="Gráfico 3">
            <a:extLst>
              <a:ext uri="{FF2B5EF4-FFF2-40B4-BE49-F238E27FC236}">
                <a16:creationId xmlns:a16="http://schemas.microsoft.com/office/drawing/2014/main" id="{6DD0E0CB-5C7A-46ED-9713-8128CD6E95A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56519668"/>
              </p:ext>
            </p:extLst>
          </p:nvPr>
        </p:nvGraphicFramePr>
        <p:xfrm>
          <a:off x="1763688" y="1916832"/>
          <a:ext cx="5310336" cy="32438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723534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CuadroTexto">
            <a:extLst>
              <a:ext uri="{FF2B5EF4-FFF2-40B4-BE49-F238E27FC236}">
                <a16:creationId xmlns:a16="http://schemas.microsoft.com/office/drawing/2014/main" id="{22A27297-A67E-4BDD-9FE6-C7F838BF72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2104" y="476672"/>
            <a:ext cx="83384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CO" altLang="es-CO" sz="2400" b="1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Porcentaje satisfacción de </a:t>
            </a:r>
            <a:r>
              <a:rPr lang="es-CO" altLang="es-CO" sz="2400" b="1" u="sng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información</a:t>
            </a:r>
            <a:r>
              <a:rPr lang="es-CO" altLang="es-CO" sz="2400" b="1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 por grupo: 99%</a:t>
            </a:r>
            <a:endParaRPr lang="es-CO" altLang="es-CO" sz="2400" dirty="0">
              <a:solidFill>
                <a:schemeClr val="accent1">
                  <a:lumMod val="75000"/>
                </a:schemeClr>
              </a:solidFill>
              <a:latin typeface="Arial Rounded MT Bold" panose="020F0704030504030204" pitchFamily="34" charset="0"/>
            </a:endParaRPr>
          </a:p>
        </p:txBody>
      </p:sp>
      <p:graphicFrame>
        <p:nvGraphicFramePr>
          <p:cNvPr id="7" name="Gráfico 6">
            <a:extLst>
              <a:ext uri="{FF2B5EF4-FFF2-40B4-BE49-F238E27FC236}">
                <a16:creationId xmlns:a16="http://schemas.microsoft.com/office/drawing/2014/main" id="{F06568EE-A17A-4DA7-8E93-9143AE5EC85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83096750"/>
              </p:ext>
            </p:extLst>
          </p:nvPr>
        </p:nvGraphicFramePr>
        <p:xfrm>
          <a:off x="403281" y="1556792"/>
          <a:ext cx="7826200" cy="33806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391865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CuadroTexto">
            <a:extLst>
              <a:ext uri="{FF2B5EF4-FFF2-40B4-BE49-F238E27FC236}">
                <a16:creationId xmlns:a16="http://schemas.microsoft.com/office/drawing/2014/main" id="{22A27297-A67E-4BDD-9FE6-C7F838BF72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134" y="404664"/>
            <a:ext cx="758265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CO" altLang="es-CO" sz="2400" b="1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Porcentaje satisfacción de </a:t>
            </a:r>
            <a:r>
              <a:rPr lang="es-CO" altLang="es-CO" sz="2400" b="1" u="sng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tiempo</a:t>
            </a:r>
            <a:r>
              <a:rPr lang="es-CO" altLang="es-CO" sz="2400" b="1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 por grupo: 93%</a:t>
            </a:r>
            <a:endParaRPr lang="es-CO" altLang="es-CO" sz="2400" dirty="0">
              <a:solidFill>
                <a:schemeClr val="accent1">
                  <a:lumMod val="75000"/>
                </a:schemeClr>
              </a:solidFill>
              <a:latin typeface="Arial Rounded MT Bold" panose="020F0704030504030204" pitchFamily="34" charset="0"/>
            </a:endParaRPr>
          </a:p>
        </p:txBody>
      </p:sp>
      <p:graphicFrame>
        <p:nvGraphicFramePr>
          <p:cNvPr id="8" name="Gráfico 7">
            <a:extLst>
              <a:ext uri="{FF2B5EF4-FFF2-40B4-BE49-F238E27FC236}">
                <a16:creationId xmlns:a16="http://schemas.microsoft.com/office/drawing/2014/main" id="{A9CFB4F7-8CAA-4B6B-B2C0-740D5118C09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15446062"/>
              </p:ext>
            </p:extLst>
          </p:nvPr>
        </p:nvGraphicFramePr>
        <p:xfrm>
          <a:off x="728053" y="1556792"/>
          <a:ext cx="7344816" cy="33546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757871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CuadroTexto">
            <a:extLst>
              <a:ext uri="{FF2B5EF4-FFF2-40B4-BE49-F238E27FC236}">
                <a16:creationId xmlns:a16="http://schemas.microsoft.com/office/drawing/2014/main" id="{22A27297-A67E-4BDD-9FE6-C7F838BF72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584" y="404664"/>
            <a:ext cx="726269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CO" altLang="es-CO" sz="2400" b="1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Porcentaje satisfacción de </a:t>
            </a:r>
            <a:r>
              <a:rPr lang="es-CO" altLang="es-CO" sz="2400" b="1" u="sng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trato</a:t>
            </a:r>
            <a:r>
              <a:rPr lang="es-CO" altLang="es-CO" sz="2400" b="1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 por grupo: 99%</a:t>
            </a:r>
            <a:endParaRPr lang="es-CO" altLang="es-CO" sz="2400" dirty="0">
              <a:solidFill>
                <a:schemeClr val="accent1">
                  <a:lumMod val="75000"/>
                </a:schemeClr>
              </a:solidFill>
              <a:latin typeface="Arial Rounded MT Bold" panose="020F0704030504030204" pitchFamily="34" charset="0"/>
            </a:endParaRPr>
          </a:p>
        </p:txBody>
      </p:sp>
      <p:graphicFrame>
        <p:nvGraphicFramePr>
          <p:cNvPr id="5" name="Gráfico 4">
            <a:extLst>
              <a:ext uri="{FF2B5EF4-FFF2-40B4-BE49-F238E27FC236}">
                <a16:creationId xmlns:a16="http://schemas.microsoft.com/office/drawing/2014/main" id="{0A323FA0-F63E-49BD-A5F1-0C048943A7D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86162988"/>
              </p:ext>
            </p:extLst>
          </p:nvPr>
        </p:nvGraphicFramePr>
        <p:xfrm>
          <a:off x="706651" y="1700808"/>
          <a:ext cx="7203217" cy="3240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731910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CuadroTexto">
            <a:extLst>
              <a:ext uri="{FF2B5EF4-FFF2-40B4-BE49-F238E27FC236}">
                <a16:creationId xmlns:a16="http://schemas.microsoft.com/office/drawing/2014/main" id="{22A27297-A67E-4BDD-9FE6-C7F838BF72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723" y="332656"/>
            <a:ext cx="827514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CO" altLang="es-CO" sz="2400" b="1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Porcentaje satisfacción de </a:t>
            </a:r>
            <a:r>
              <a:rPr lang="es-CO" altLang="es-CO" sz="2400" b="1" u="sng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instalaciones</a:t>
            </a:r>
            <a:r>
              <a:rPr lang="es-CO" altLang="es-CO" sz="2400" b="1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 por grupo: 98</a:t>
            </a:r>
          </a:p>
          <a:p>
            <a:pPr algn="ctr"/>
            <a:r>
              <a:rPr lang="es-CO" altLang="es-CO" sz="2400" b="1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%</a:t>
            </a:r>
            <a:endParaRPr lang="es-CO" altLang="es-CO" sz="2400" dirty="0">
              <a:solidFill>
                <a:schemeClr val="accent1">
                  <a:lumMod val="75000"/>
                </a:schemeClr>
              </a:solidFill>
              <a:latin typeface="Arial Rounded MT Bold" panose="020F0704030504030204" pitchFamily="34" charset="0"/>
            </a:endParaRPr>
          </a:p>
        </p:txBody>
      </p:sp>
      <p:graphicFrame>
        <p:nvGraphicFramePr>
          <p:cNvPr id="4" name="Gráfico 3">
            <a:extLst>
              <a:ext uri="{FF2B5EF4-FFF2-40B4-BE49-F238E27FC236}">
                <a16:creationId xmlns:a16="http://schemas.microsoft.com/office/drawing/2014/main" id="{C4FC876B-C4D3-41CF-B349-182C108D3E0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60488487"/>
              </p:ext>
            </p:extLst>
          </p:nvPr>
        </p:nvGraphicFramePr>
        <p:xfrm>
          <a:off x="899592" y="1772816"/>
          <a:ext cx="7128792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4861832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lásico de Office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9306</TotalTime>
  <Words>424</Words>
  <Application>Microsoft Office PowerPoint</Application>
  <PresentationFormat>Carta (216 x 279 mm)</PresentationFormat>
  <Paragraphs>159</Paragraphs>
  <Slides>16</Slides>
  <Notes>5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0" baseType="lpstr">
      <vt:lpstr>Arial</vt:lpstr>
      <vt:lpstr>Arial Rounded MT Bold</vt:lpstr>
      <vt:lpstr>Calibri</vt:lpstr>
      <vt:lpstr>Tema de Office</vt:lpstr>
      <vt:lpstr>Presentación de PowerPoint</vt:lpstr>
      <vt:lpstr>Presentación de PowerPoint</vt:lpstr>
      <vt:lpstr>Encuesta satisfacción del usuario  Diciembre  2019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Funcionario del INC</dc:creator>
  <cp:lastModifiedBy>Ana Victoria Jimenez Jimenez</cp:lastModifiedBy>
  <cp:revision>776</cp:revision>
  <cp:lastPrinted>2019-02-15T07:00:23Z</cp:lastPrinted>
  <dcterms:created xsi:type="dcterms:W3CDTF">2014-01-15T16:40:17Z</dcterms:created>
  <dcterms:modified xsi:type="dcterms:W3CDTF">2020-01-21T17:13:24Z</dcterms:modified>
</cp:coreProperties>
</file>