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notesSlides/notesSlide6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theme/themeOverride1.xml" ContentType="application/vnd.openxmlformats-officedocument.themeOverride+xml"/>
  <Override PartName="/ppt/charts/chart7.xml" ContentType="application/vnd.openxmlformats-officedocument.drawingml.chart+xml"/>
  <Override PartName="/ppt/theme/themeOverride2.xml" ContentType="application/vnd.openxmlformats-officedocument.themeOverride+xml"/>
  <Override PartName="/ppt/charts/chart8.xml" ContentType="application/vnd.openxmlformats-officedocument.drawingml.chart+xml"/>
  <Override PartName="/ppt/theme/themeOverride3.xml" ContentType="application/vnd.openxmlformats-officedocument.themeOverride+xml"/>
  <Override PartName="/ppt/charts/chart9.xml" ContentType="application/vnd.openxmlformats-officedocument.drawingml.chart+xml"/>
  <Override PartName="/ppt/theme/themeOverride4.xml" ContentType="application/vnd.openxmlformats-officedocument.themeOverride+xml"/>
  <Override PartName="/ppt/charts/chart10.xml" ContentType="application/vnd.openxmlformats-officedocument.drawingml.chart+xml"/>
  <Override PartName="/ppt/theme/themeOverride5.xml" ContentType="application/vnd.openxmlformats-officedocument.themeOverride+xml"/>
  <Override PartName="/ppt/charts/chart11.xml" ContentType="application/vnd.openxmlformats-officedocument.drawingml.chart+xml"/>
  <Override PartName="/ppt/theme/themeOverride6.xml" ContentType="application/vnd.openxmlformats-officedocument.themeOverride+xml"/>
  <Override PartName="/ppt/charts/chart12.xml" ContentType="application/vnd.openxmlformats-officedocument.drawingml.chart+xml"/>
  <Override PartName="/ppt/theme/themeOverride7.xml" ContentType="application/vnd.openxmlformats-officedocument.themeOverride+xml"/>
  <Override PartName="/ppt/charts/chart13.xml" ContentType="application/vnd.openxmlformats-officedocument.drawingml.chart+xml"/>
  <Override PartName="/ppt/theme/themeOverride8.xml" ContentType="application/vnd.openxmlformats-officedocument.themeOverride+xml"/>
  <Override PartName="/ppt/charts/chart14.xml" ContentType="application/vnd.openxmlformats-officedocument.drawingml.chart+xml"/>
  <Override PartName="/ppt/theme/themeOverride9.xml" ContentType="application/vnd.openxmlformats-officedocument.themeOverride+xml"/>
  <Override PartName="/ppt/notesSlides/notesSlide7.xml" ContentType="application/vnd.openxmlformats-officedocument.presentationml.notesSlide+xml"/>
  <Override PartName="/ppt/charts/chart15.xml" ContentType="application/vnd.openxmlformats-officedocument.drawingml.chart+xml"/>
  <Override PartName="/ppt/theme/themeOverride10.xml" ContentType="application/vnd.openxmlformats-officedocument.themeOverride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theme/themeOverride11.xml" ContentType="application/vnd.openxmlformats-officedocument.themeOverride+xml"/>
  <Override PartName="/ppt/notesSlides/notesSlide8.xml" ContentType="application/vnd.openxmlformats-officedocument.presentationml.notesSlide+xml"/>
  <Override PartName="/ppt/charts/chart18.xml" ContentType="application/vnd.openxmlformats-officedocument.drawingml.chart+xml"/>
  <Override PartName="/ppt/theme/themeOverride12.xml" ContentType="application/vnd.openxmlformats-officedocument.themeOverride+xml"/>
  <Override PartName="/ppt/charts/chart19.xml" ContentType="application/vnd.openxmlformats-officedocument.drawingml.chart+xml"/>
  <Override PartName="/ppt/theme/themeOverride13.xml" ContentType="application/vnd.openxmlformats-officedocument.themeOverride+xml"/>
  <Override PartName="/ppt/notesSlides/notesSlide9.xml" ContentType="application/vnd.openxmlformats-officedocument.presentationml.notesSlide+xml"/>
  <Override PartName="/ppt/charts/chart20.xml" ContentType="application/vnd.openxmlformats-officedocument.drawingml.chart+xml"/>
  <Override PartName="/ppt/theme/themeOverride14.xml" ContentType="application/vnd.openxmlformats-officedocument.themeOverride+xml"/>
  <Override PartName="/ppt/charts/chart21.xml" ContentType="application/vnd.openxmlformats-officedocument.drawingml.chart+xml"/>
  <Override PartName="/ppt/theme/themeOverride15.xml" ContentType="application/vnd.openxmlformats-officedocument.themeOverride+xml"/>
  <Override PartName="/ppt/notesSlides/notesSlide10.xml" ContentType="application/vnd.openxmlformats-officedocument.presentationml.notesSlide+xml"/>
  <Override PartName="/ppt/charts/chart22.xml" ContentType="application/vnd.openxmlformats-officedocument.drawingml.chart+xml"/>
  <Override PartName="/ppt/theme/themeOverride16.xml" ContentType="application/vnd.openxmlformats-officedocument.themeOverride+xml"/>
  <Override PartName="/ppt/charts/chart23.xml" ContentType="application/vnd.openxmlformats-officedocument.drawingml.chart+xml"/>
  <Override PartName="/ppt/theme/themeOverride17.xml" ContentType="application/vnd.openxmlformats-officedocument.themeOverride+xml"/>
  <Override PartName="/ppt/notesSlides/notesSlide11.xml" ContentType="application/vnd.openxmlformats-officedocument.presentationml.notesSlide+xml"/>
  <Override PartName="/ppt/charts/chart24.xml" ContentType="application/vnd.openxmlformats-officedocument.drawingml.chart+xml"/>
  <Override PartName="/ppt/theme/themeOverride18.xml" ContentType="application/vnd.openxmlformats-officedocument.themeOverride+xml"/>
  <Override PartName="/ppt/charts/chart25.xml" ContentType="application/vnd.openxmlformats-officedocument.drawingml.chart+xml"/>
  <Override PartName="/ppt/theme/themeOverride19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256" r:id="rId2"/>
    <p:sldId id="263" r:id="rId3"/>
    <p:sldId id="264" r:id="rId4"/>
    <p:sldId id="280" r:id="rId5"/>
    <p:sldId id="279" r:id="rId6"/>
    <p:sldId id="284" r:id="rId7"/>
    <p:sldId id="283" r:id="rId8"/>
    <p:sldId id="285" r:id="rId9"/>
    <p:sldId id="286" r:id="rId10"/>
    <p:sldId id="287" r:id="rId11"/>
    <p:sldId id="288" r:id="rId12"/>
    <p:sldId id="289" r:id="rId13"/>
    <p:sldId id="290" r:id="rId14"/>
    <p:sldId id="313" r:id="rId15"/>
    <p:sldId id="314" r:id="rId16"/>
    <p:sldId id="315" r:id="rId17"/>
    <p:sldId id="291" r:id="rId18"/>
    <p:sldId id="292" r:id="rId19"/>
    <p:sldId id="293" r:id="rId20"/>
    <p:sldId id="294" r:id="rId21"/>
    <p:sldId id="298" r:id="rId22"/>
    <p:sldId id="299" r:id="rId23"/>
    <p:sldId id="300" r:id="rId24"/>
    <p:sldId id="304" r:id="rId25"/>
    <p:sldId id="305" r:id="rId26"/>
    <p:sldId id="306" r:id="rId27"/>
    <p:sldId id="301" r:id="rId28"/>
    <p:sldId id="302" r:id="rId29"/>
    <p:sldId id="303" r:id="rId30"/>
    <p:sldId id="307" r:id="rId31"/>
    <p:sldId id="308" r:id="rId32"/>
    <p:sldId id="309" r:id="rId33"/>
    <p:sldId id="281" r:id="rId34"/>
  </p:sldIdLst>
  <p:sldSz cx="9144000" cy="6858000" type="letter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Office User" initials="MOU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3772FF"/>
    <a:srgbClr val="34508D"/>
    <a:srgbClr val="E6EFFD"/>
    <a:srgbClr val="F42F63"/>
    <a:srgbClr val="E6EFF1"/>
    <a:srgbClr val="37728D"/>
    <a:srgbClr val="6FA748"/>
    <a:srgbClr val="36843A"/>
    <a:srgbClr val="B46B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56" autoAdjust="0"/>
    <p:restoredTop sz="92685" autoAdjust="0"/>
  </p:normalViewPr>
  <p:slideViewPr>
    <p:cSldViewPr>
      <p:cViewPr varScale="1">
        <p:scale>
          <a:sx n="108" d="100"/>
          <a:sy n="108" d="100"/>
        </p:scale>
        <p:origin x="1650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62" d="100"/>
          <a:sy n="162" d="100"/>
        </p:scale>
        <p:origin x="676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guzman\Documents\2019\Encuestas%202019\Encuestas%20de%20satisfacci&#243;n\Grafica%20mes%20a%20mes%202019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guzman\Documents\2019\Encuestas%202019\Encuestas%20de%20satisfacci&#243;n\Encuestas%20mayo%202019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guzman\Documents\2019\Encuestas%202019\Encuestas%20de%20satisfacci&#243;n\Encuestas%20mayo%202019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Excel1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Excel2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Hoja_de_c_lculo_de_Microsoft_Excel3.xlsx"/><Relationship Id="rId1" Type="http://schemas.openxmlformats.org/officeDocument/2006/relationships/themeOverride" Target="../theme/themeOverride1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Hoja_de_c_lculo_de_Microsoft_Excel4.xlsx"/><Relationship Id="rId1" Type="http://schemas.openxmlformats.org/officeDocument/2006/relationships/themeOverride" Target="../theme/themeOverride2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Hoja_de_c_lculo_de_Microsoft_Excel5.xlsx"/><Relationship Id="rId1" Type="http://schemas.openxmlformats.org/officeDocument/2006/relationships/themeOverride" Target="../theme/themeOverride3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Hoja_de_c_lculo_de_Microsoft_Excel6.xlsx"/><Relationship Id="rId1" Type="http://schemas.openxmlformats.org/officeDocument/2006/relationships/themeOverride" Target="../theme/themeOverride4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Hoja_de_c_lculo_de_Microsoft_Excel7.xlsx"/><Relationship Id="rId1" Type="http://schemas.openxmlformats.org/officeDocument/2006/relationships/themeOverride" Target="../theme/themeOverride5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Hoja_de_c_lculo_de_Microsoft_Excel8.xlsx"/><Relationship Id="rId1" Type="http://schemas.openxmlformats.org/officeDocument/2006/relationships/themeOverride" Target="../theme/themeOverride6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Hoja_de_c_lculo_de_Microsoft_Excel9.xlsx"/><Relationship Id="rId1" Type="http://schemas.openxmlformats.org/officeDocument/2006/relationships/themeOverride" Target="../theme/themeOverride7.xm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Hoja_de_c_lculo_de_Microsoft_Excel10.xlsx"/><Relationship Id="rId1" Type="http://schemas.openxmlformats.org/officeDocument/2006/relationships/themeOverride" Target="../theme/themeOverride8.xm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Hoja_de_c_lculo_de_Microsoft_Excel11.xlsx"/><Relationship Id="rId1" Type="http://schemas.openxmlformats.org/officeDocument/2006/relationships/themeOverride" Target="../theme/themeOverride9.xm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Hoja_de_c_lculo_de_Microsoft_Excel12.xlsx"/><Relationship Id="rId1" Type="http://schemas.openxmlformats.org/officeDocument/2006/relationships/themeOverride" Target="../theme/themeOverride10.xm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Excel13.xlsx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Hoja_de_c_lculo_de_Microsoft_Excel14.xlsx"/><Relationship Id="rId1" Type="http://schemas.openxmlformats.org/officeDocument/2006/relationships/themeOverride" Target="../theme/themeOverride11.xml"/></Relationships>
</file>

<file path=ppt/charts/_rels/chart1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Hoja_de_c_lculo_de_Microsoft_Excel15.xlsx"/><Relationship Id="rId1" Type="http://schemas.openxmlformats.org/officeDocument/2006/relationships/themeOverride" Target="../theme/themeOverride12.xml"/></Relationships>
</file>

<file path=ppt/charts/_rels/chart1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Hoja_de_c_lculo_de_Microsoft_Excel16.xlsx"/><Relationship Id="rId1" Type="http://schemas.openxmlformats.org/officeDocument/2006/relationships/themeOverride" Target="../theme/themeOverride13.xml"/></Relationships>
</file>

<file path=ppt/charts/_rels/chart2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Hoja_de_c_lculo_de_Microsoft_Excel17.xlsx"/><Relationship Id="rId1" Type="http://schemas.openxmlformats.org/officeDocument/2006/relationships/themeOverride" Target="../theme/themeOverride14.xml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Hoja_de_c_lculo_de_Microsoft_Excel18.xlsx"/><Relationship Id="rId1" Type="http://schemas.openxmlformats.org/officeDocument/2006/relationships/themeOverride" Target="../theme/themeOverride15.xml"/></Relationships>
</file>

<file path=ppt/charts/_rels/chart2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Hoja_de_c_lculo_de_Microsoft_Excel19.xlsx"/><Relationship Id="rId1" Type="http://schemas.openxmlformats.org/officeDocument/2006/relationships/themeOverride" Target="../theme/themeOverride16.xml"/></Relationships>
</file>

<file path=ppt/charts/_rels/chart2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Hoja_de_c_lculo_de_Microsoft_Excel20.xlsx"/><Relationship Id="rId1" Type="http://schemas.openxmlformats.org/officeDocument/2006/relationships/themeOverride" Target="../theme/themeOverride17.xml"/></Relationships>
</file>

<file path=ppt/charts/_rels/chart2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Hoja_de_c_lculo_de_Microsoft_Excel21.xlsx"/><Relationship Id="rId1" Type="http://schemas.openxmlformats.org/officeDocument/2006/relationships/themeOverride" Target="../theme/themeOverride18.xml"/></Relationships>
</file>

<file path=ppt/charts/_rels/chart2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Hoja_de_c_lculo_de_Microsoft_Excel22.xlsx"/><Relationship Id="rId1" Type="http://schemas.openxmlformats.org/officeDocument/2006/relationships/themeOverride" Target="../theme/themeOverride1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7113907770075749E-2"/>
          <c:y val="0.16111676892123497"/>
          <c:w val="0.90486534251760053"/>
          <c:h val="0.71506849315068488"/>
        </c:manualLayout>
      </c:layout>
      <c:lineChart>
        <c:grouping val="standard"/>
        <c:varyColors val="0"/>
        <c:ser>
          <c:idx val="1"/>
          <c:order val="0"/>
          <c:spPr>
            <a:ln w="25400">
              <a:solidFill>
                <a:srgbClr val="99CC00"/>
              </a:solidFill>
              <a:prstDash val="solid"/>
            </a:ln>
          </c:spPr>
          <c:marker>
            <c:symbol val="square"/>
            <c:size val="5"/>
            <c:spPr>
              <a:solidFill>
                <a:srgbClr val="99CC00"/>
              </a:solidFill>
              <a:ln>
                <a:solidFill>
                  <a:srgbClr val="99CC00"/>
                </a:solidFill>
                <a:prstDash val="solid"/>
              </a:ln>
            </c:spPr>
          </c:marker>
          <c:dLbls>
            <c:numFmt formatCode="0.00" sourceLinked="0"/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800" b="1" i="1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'Graficas satisfaccion'!$C$3:$N$3</c:f>
              <c:strCache>
                <c:ptCount val="12"/>
                <c:pt idx="0">
                  <c:v>Ene</c:v>
                </c:pt>
                <c:pt idx="1">
                  <c:v>Feb </c:v>
                </c:pt>
                <c:pt idx="2">
                  <c:v>Mar</c:v>
                </c:pt>
                <c:pt idx="3">
                  <c:v>Abr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Dic</c:v>
                </c:pt>
              </c:strCache>
            </c:strRef>
          </c:cat>
          <c:val>
            <c:numRef>
              <c:f>'Graficas satisfaccion'!$C$6:$G$6</c:f>
              <c:numCache>
                <c:formatCode>0.0</c:formatCode>
                <c:ptCount val="5"/>
                <c:pt idx="0">
                  <c:v>94.2159383033419</c:v>
                </c:pt>
                <c:pt idx="1">
                  <c:v>95.872641509433961</c:v>
                </c:pt>
                <c:pt idx="2">
                  <c:v>94.926719278466749</c:v>
                </c:pt>
                <c:pt idx="3">
                  <c:v>96.893787575150299</c:v>
                </c:pt>
                <c:pt idx="4">
                  <c:v>96.224379719525359</c:v>
                </c:pt>
              </c:numCache>
            </c:numRef>
          </c:val>
          <c:smooth val="0"/>
        </c:ser>
        <c:ser>
          <c:idx val="2"/>
          <c:order val="1"/>
          <c:tx>
            <c:v>Minimo</c:v>
          </c:tx>
          <c:spPr>
            <a:ln w="38100">
              <a:solidFill>
                <a:srgbClr val="FF0000"/>
              </a:solidFill>
              <a:prstDash val="solid"/>
            </a:ln>
          </c:spPr>
          <c:marker>
            <c:symbol val="none"/>
          </c:marker>
          <c:cat>
            <c:strRef>
              <c:f>'Graficas satisfaccion'!$C$3:$N$3</c:f>
              <c:strCache>
                <c:ptCount val="12"/>
                <c:pt idx="0">
                  <c:v>Ene</c:v>
                </c:pt>
                <c:pt idx="1">
                  <c:v>Feb </c:v>
                </c:pt>
                <c:pt idx="2">
                  <c:v>Mar</c:v>
                </c:pt>
                <c:pt idx="3">
                  <c:v>Abr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Dic</c:v>
                </c:pt>
              </c:strCache>
            </c:strRef>
          </c:cat>
          <c:val>
            <c:numRef>
              <c:f>'C:\INC-GECA-020\Mis Documentos\2015\Encuestas satifacción 2015\[Marzo 2015.xls]Graficas satisfaccion '!$C$9:$N$9</c:f>
              <c:numCache>
                <c:formatCode>General</c:formatCode>
                <c:ptCount val="12"/>
                <c:pt idx="0">
                  <c:v>80</c:v>
                </c:pt>
                <c:pt idx="1">
                  <c:v>80</c:v>
                </c:pt>
                <c:pt idx="2">
                  <c:v>80</c:v>
                </c:pt>
                <c:pt idx="3">
                  <c:v>80</c:v>
                </c:pt>
                <c:pt idx="4">
                  <c:v>80</c:v>
                </c:pt>
                <c:pt idx="5">
                  <c:v>80</c:v>
                </c:pt>
                <c:pt idx="6">
                  <c:v>80</c:v>
                </c:pt>
                <c:pt idx="7">
                  <c:v>80</c:v>
                </c:pt>
                <c:pt idx="8">
                  <c:v>80</c:v>
                </c:pt>
                <c:pt idx="9">
                  <c:v>80</c:v>
                </c:pt>
                <c:pt idx="10">
                  <c:v>80</c:v>
                </c:pt>
                <c:pt idx="11">
                  <c:v>80</c:v>
                </c:pt>
              </c:numCache>
            </c:numRef>
          </c:val>
          <c:smooth val="0"/>
        </c:ser>
        <c:ser>
          <c:idx val="3"/>
          <c:order val="2"/>
          <c:tx>
            <c:v>Maximo</c:v>
          </c:tx>
          <c:spPr>
            <a:ln w="38100">
              <a:solidFill>
                <a:srgbClr val="FF0000"/>
              </a:solidFill>
              <a:prstDash val="solid"/>
            </a:ln>
          </c:spPr>
          <c:marker>
            <c:symbol val="none"/>
          </c:marker>
          <c:cat>
            <c:strRef>
              <c:f>'Graficas satisfaccion'!$C$3:$N$3</c:f>
              <c:strCache>
                <c:ptCount val="12"/>
                <c:pt idx="0">
                  <c:v>Ene</c:v>
                </c:pt>
                <c:pt idx="1">
                  <c:v>Feb </c:v>
                </c:pt>
                <c:pt idx="2">
                  <c:v>Mar</c:v>
                </c:pt>
                <c:pt idx="3">
                  <c:v>Abr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Dic</c:v>
                </c:pt>
              </c:strCache>
            </c:strRef>
          </c:cat>
          <c:val>
            <c:numRef>
              <c:f>'C:\INC-GECA-020\Mis Documentos\2015\Encuestas satifacción 2015\[Marzo 2015.xls]Graficas satisfaccion '!$C$10:$N$10</c:f>
              <c:numCache>
                <c:formatCode>General</c:formatCode>
                <c:ptCount val="12"/>
                <c:pt idx="0">
                  <c:v>90</c:v>
                </c:pt>
                <c:pt idx="1">
                  <c:v>90</c:v>
                </c:pt>
                <c:pt idx="2">
                  <c:v>90</c:v>
                </c:pt>
                <c:pt idx="3">
                  <c:v>90</c:v>
                </c:pt>
                <c:pt idx="4">
                  <c:v>90</c:v>
                </c:pt>
                <c:pt idx="5">
                  <c:v>90</c:v>
                </c:pt>
                <c:pt idx="6">
                  <c:v>90</c:v>
                </c:pt>
                <c:pt idx="7">
                  <c:v>90</c:v>
                </c:pt>
                <c:pt idx="8">
                  <c:v>90</c:v>
                </c:pt>
                <c:pt idx="9">
                  <c:v>90</c:v>
                </c:pt>
                <c:pt idx="10">
                  <c:v>90</c:v>
                </c:pt>
                <c:pt idx="11">
                  <c:v>90</c:v>
                </c:pt>
              </c:numCache>
            </c:numRef>
          </c:val>
          <c:smooth val="0"/>
        </c:ser>
        <c:ser>
          <c:idx val="4"/>
          <c:order val="3"/>
          <c:tx>
            <c:v>Estandar</c:v>
          </c:tx>
          <c:spPr>
            <a:ln w="38100">
              <a:solidFill>
                <a:srgbClr val="3366FF"/>
              </a:solidFill>
              <a:prstDash val="lgDash"/>
            </a:ln>
          </c:spPr>
          <c:marker>
            <c:symbol val="none"/>
          </c:marker>
          <c:cat>
            <c:strRef>
              <c:f>'Graficas satisfaccion'!$C$3:$N$3</c:f>
              <c:strCache>
                <c:ptCount val="12"/>
                <c:pt idx="0">
                  <c:v>Ene</c:v>
                </c:pt>
                <c:pt idx="1">
                  <c:v>Feb </c:v>
                </c:pt>
                <c:pt idx="2">
                  <c:v>Mar</c:v>
                </c:pt>
                <c:pt idx="3">
                  <c:v>Abr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Dic</c:v>
                </c:pt>
              </c:strCache>
            </c:strRef>
          </c:cat>
          <c:val>
            <c:numRef>
              <c:f>'C:\INC-GECA-020\Mis Documentos\2015\Encuestas satifacción 2015\[Marzo 2015.xls]Graficas satisfaccion '!$C$11:$N$11</c:f>
              <c:numCache>
                <c:formatCode>General</c:formatCode>
                <c:ptCount val="12"/>
                <c:pt idx="0">
                  <c:v>85</c:v>
                </c:pt>
                <c:pt idx="1">
                  <c:v>85</c:v>
                </c:pt>
                <c:pt idx="2">
                  <c:v>85</c:v>
                </c:pt>
                <c:pt idx="3">
                  <c:v>85</c:v>
                </c:pt>
                <c:pt idx="4">
                  <c:v>85</c:v>
                </c:pt>
                <c:pt idx="5">
                  <c:v>85</c:v>
                </c:pt>
                <c:pt idx="6">
                  <c:v>85</c:v>
                </c:pt>
                <c:pt idx="7">
                  <c:v>85</c:v>
                </c:pt>
                <c:pt idx="8">
                  <c:v>85</c:v>
                </c:pt>
                <c:pt idx="9">
                  <c:v>85</c:v>
                </c:pt>
                <c:pt idx="10">
                  <c:v>85</c:v>
                </c:pt>
                <c:pt idx="11">
                  <c:v>85</c:v>
                </c:pt>
              </c:numCache>
            </c:numRef>
          </c:val>
          <c:smooth val="0"/>
        </c:ser>
        <c:ser>
          <c:idx val="0"/>
          <c:order val="4"/>
          <c:tx>
            <c:v>Trimestre</c:v>
          </c:tx>
          <c:spPr>
            <a:ln w="12700">
              <a:solidFill>
                <a:srgbClr val="993300"/>
              </a:solidFill>
              <a:prstDash val="sysDash"/>
            </a:ln>
          </c:spPr>
          <c:marker>
            <c:symbol val="diamond"/>
            <c:size val="3"/>
            <c:spPr>
              <a:solidFill>
                <a:srgbClr val="993300"/>
              </a:solidFill>
              <a:ln>
                <a:solidFill>
                  <a:srgbClr val="993300"/>
                </a:solidFill>
                <a:prstDash val="solid"/>
              </a:ln>
            </c:spPr>
          </c:marker>
          <c:cat>
            <c:strRef>
              <c:f>'Graficas satisfaccion'!$C$3:$N$3</c:f>
              <c:strCache>
                <c:ptCount val="12"/>
                <c:pt idx="0">
                  <c:v>Ene</c:v>
                </c:pt>
                <c:pt idx="1">
                  <c:v>Feb </c:v>
                </c:pt>
                <c:pt idx="2">
                  <c:v>Mar</c:v>
                </c:pt>
                <c:pt idx="3">
                  <c:v>Abr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Ago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Dic</c:v>
                </c:pt>
              </c:strCache>
            </c:strRef>
          </c:cat>
          <c:val>
            <c:numLit>
              <c:formatCode>General</c:formatCode>
              <c:ptCount val="1"/>
              <c:pt idx="0">
                <c:v>0</c:v>
              </c:pt>
            </c:numLit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43890240"/>
        <c:axId val="243890632"/>
      </c:lineChart>
      <c:catAx>
        <c:axId val="2438902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1" i="1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s-CO"/>
          </a:p>
        </c:txPr>
        <c:crossAx val="24389063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43890632"/>
        <c:scaling>
          <c:orientation val="minMax"/>
          <c:max val="100"/>
          <c:min val="60"/>
        </c:scaling>
        <c:delete val="0"/>
        <c:axPos val="l"/>
        <c:majorGridlines>
          <c:spPr>
            <a:ln w="3175">
              <a:pattFill prst="pct50">
                <a:fgClr>
                  <a:srgbClr val="FFFFFF"/>
                </a:fgClr>
                <a:bgClr>
                  <a:srgbClr val="FFFFFF"/>
                </a:bgClr>
              </a:patt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950" b="1" i="1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s-CO"/>
                  <a:t>% de satisfacción</a:t>
                </a:r>
              </a:p>
            </c:rich>
          </c:tx>
          <c:layout>
            <c:manualLayout>
              <c:xMode val="edge"/>
              <c:yMode val="edge"/>
              <c:x val="1.7297201741269714E-2"/>
              <c:y val="0.38356177086696974"/>
            </c:manualLayout>
          </c:layout>
          <c:overlay val="0"/>
          <c:spPr>
            <a:noFill/>
            <a:ln w="25400">
              <a:noFill/>
            </a:ln>
          </c:spPr>
        </c:title>
        <c:numFmt formatCode="0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75" b="1" i="1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s-CO"/>
          </a:p>
        </c:txPr>
        <c:crossAx val="24389024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s-CO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888888888888888E-2"/>
          <c:y val="5.5588363954505678E-2"/>
          <c:w val="0.93888888888888888"/>
          <c:h val="0.6088717556138816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comparación!$G$20</c:f>
              <c:strCache>
                <c:ptCount val="1"/>
                <c:pt idx="0">
                  <c:v>Satisfacción 
mayo 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comparación!$F$21:$F$22</c:f>
              <c:numCache>
                <c:formatCode>General</c:formatCode>
                <c:ptCount val="2"/>
                <c:pt idx="0">
                  <c:v>2018</c:v>
                </c:pt>
                <c:pt idx="1">
                  <c:v>2019</c:v>
                </c:pt>
              </c:numCache>
            </c:numRef>
          </c:cat>
          <c:val>
            <c:numRef>
              <c:f>comparación!$G$21:$G$22</c:f>
              <c:numCache>
                <c:formatCode>General</c:formatCode>
                <c:ptCount val="2"/>
                <c:pt idx="0">
                  <c:v>93</c:v>
                </c:pt>
                <c:pt idx="1">
                  <c:v>96</c:v>
                </c:pt>
              </c:numCache>
            </c:numRef>
          </c:val>
        </c:ser>
        <c:ser>
          <c:idx val="1"/>
          <c:order val="1"/>
          <c:tx>
            <c:strRef>
              <c:f>comparación!$H$20</c:f>
              <c:strCache>
                <c:ptCount val="1"/>
                <c:pt idx="0">
                  <c:v>No. Encuestas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comparación!$F$21:$F$22</c:f>
              <c:numCache>
                <c:formatCode>General</c:formatCode>
                <c:ptCount val="2"/>
                <c:pt idx="0">
                  <c:v>2018</c:v>
                </c:pt>
                <c:pt idx="1">
                  <c:v>2019</c:v>
                </c:pt>
              </c:numCache>
            </c:numRef>
          </c:cat>
          <c:val>
            <c:numRef>
              <c:f>comparación!$H$21:$H$22</c:f>
              <c:numCache>
                <c:formatCode>General</c:formatCode>
                <c:ptCount val="2"/>
                <c:pt idx="0">
                  <c:v>429</c:v>
                </c:pt>
                <c:pt idx="1">
                  <c:v>927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43891416"/>
        <c:axId val="243891808"/>
      </c:barChart>
      <c:catAx>
        <c:axId val="243891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400" b="1"/>
            </a:pPr>
            <a:endParaRPr lang="es-CO"/>
          </a:p>
        </c:txPr>
        <c:crossAx val="243891808"/>
        <c:crosses val="autoZero"/>
        <c:auto val="1"/>
        <c:lblAlgn val="ctr"/>
        <c:lblOffset val="100"/>
        <c:noMultiLvlLbl val="0"/>
      </c:catAx>
      <c:valAx>
        <c:axId val="2438918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43891416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3.3333333333333333E-2"/>
          <c:y val="0.83333333333333337"/>
          <c:w val="0.95003346456692916"/>
          <c:h val="0.16206984543598718"/>
        </c:manualLayout>
      </c:layout>
      <c:overlay val="0"/>
      <c:txPr>
        <a:bodyPr/>
        <a:lstStyle/>
        <a:p>
          <a:pPr>
            <a:defRPr sz="1200" b="1"/>
          </a:pPr>
          <a:endParaRPr lang="es-CO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txPr>
        <a:bodyPr/>
        <a:lstStyle/>
        <a:p>
          <a:pPr>
            <a:defRPr>
              <a:solidFill>
                <a:schemeClr val="tx1">
                  <a:lumMod val="75000"/>
                  <a:lumOff val="25000"/>
                </a:schemeClr>
              </a:solidFill>
            </a:defRPr>
          </a:pPr>
          <a:endParaRPr lang="es-CO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Consolidado!$B$76</c:f>
              <c:strCache>
                <c:ptCount val="1"/>
                <c:pt idx="0">
                  <c:v>Ambulatorio 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Consolidado!$C$75:$D$75</c:f>
              <c:strCache>
                <c:ptCount val="2"/>
                <c:pt idx="0">
                  <c:v>Porcentaje 
Satisfacción </c:v>
                </c:pt>
                <c:pt idx="1">
                  <c:v>No. Encuestas</c:v>
                </c:pt>
              </c:strCache>
            </c:strRef>
          </c:cat>
          <c:val>
            <c:numRef>
              <c:f>Consolidado!$C$76:$D$76</c:f>
              <c:numCache>
                <c:formatCode>0</c:formatCode>
                <c:ptCount val="2"/>
                <c:pt idx="0">
                  <c:v>95.3</c:v>
                </c:pt>
                <c:pt idx="1">
                  <c:v>488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243892592"/>
        <c:axId val="243892984"/>
      </c:barChart>
      <c:catAx>
        <c:axId val="243892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1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es-CO"/>
          </a:p>
        </c:txPr>
        <c:crossAx val="243892984"/>
        <c:crosses val="autoZero"/>
        <c:auto val="1"/>
        <c:lblAlgn val="ctr"/>
        <c:lblOffset val="100"/>
        <c:noMultiLvlLbl val="0"/>
      </c:catAx>
      <c:valAx>
        <c:axId val="243892984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24389259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"/>
          <c:y val="0.17383873527436977"/>
          <c:w val="1"/>
          <c:h val="0.6151684950586250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'Consolidado 2'!$C$2</c:f>
              <c:strCache>
                <c:ptCount val="1"/>
                <c:pt idx="0">
                  <c:v>Porcentaje 
Satisfacción 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/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2'!$B$3:$B$11</c:f>
              <c:strCache>
                <c:ptCount val="9"/>
                <c:pt idx="0">
                  <c:v>Hemato 
Oncología</c:v>
                </c:pt>
                <c:pt idx="1">
                  <c:v>TAMO</c:v>
                </c:pt>
                <c:pt idx="2">
                  <c:v>Cabeza 
Cuello </c:v>
                </c:pt>
                <c:pt idx="3">
                  <c:v>Gastroenterología</c:v>
                </c:pt>
                <c:pt idx="4">
                  <c:v>Neumología</c:v>
                </c:pt>
                <c:pt idx="5">
                  <c:v>Salud 
Mental </c:v>
                </c:pt>
                <c:pt idx="6">
                  <c:v>Nutrición 
Soporte 
Metabolico </c:v>
                </c:pt>
                <c:pt idx="7">
                  <c:v>Radioterapia</c:v>
                </c:pt>
                <c:pt idx="8">
                  <c:v>Cardiología</c:v>
                </c:pt>
              </c:strCache>
            </c:strRef>
          </c:cat>
          <c:val>
            <c:numRef>
              <c:f>'Consolidado 2'!$C$3:$C$11</c:f>
              <c:numCache>
                <c:formatCode>0</c:formatCode>
                <c:ptCount val="9"/>
                <c:pt idx="0">
                  <c:v>85.882699952250491</c:v>
                </c:pt>
                <c:pt idx="1">
                  <c:v>94.816666666666677</c:v>
                </c:pt>
                <c:pt idx="2">
                  <c:v>98.719624819624812</c:v>
                </c:pt>
                <c:pt idx="3">
                  <c:v>96.12609844575789</c:v>
                </c:pt>
                <c:pt idx="4">
                  <c:v>96.103939358378724</c:v>
                </c:pt>
                <c:pt idx="5">
                  <c:v>99.8</c:v>
                </c:pt>
                <c:pt idx="6">
                  <c:v>98.321794151515519</c:v>
                </c:pt>
                <c:pt idx="7">
                  <c:v>92.382159507159514</c:v>
                </c:pt>
                <c:pt idx="8">
                  <c:v>96.108870620543797</c:v>
                </c:pt>
              </c:numCache>
            </c:numRef>
          </c:val>
        </c:ser>
        <c:ser>
          <c:idx val="1"/>
          <c:order val="1"/>
          <c:tx>
            <c:strRef>
              <c:f>'Consolidado 2'!$D$2</c:f>
              <c:strCache>
                <c:ptCount val="1"/>
                <c:pt idx="0">
                  <c:v>No. Encuestas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/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2'!$B$3:$B$11</c:f>
              <c:strCache>
                <c:ptCount val="9"/>
                <c:pt idx="0">
                  <c:v>Hemato 
Oncología</c:v>
                </c:pt>
                <c:pt idx="1">
                  <c:v>TAMO</c:v>
                </c:pt>
                <c:pt idx="2">
                  <c:v>Cabeza 
Cuello </c:v>
                </c:pt>
                <c:pt idx="3">
                  <c:v>Gastroenterología</c:v>
                </c:pt>
                <c:pt idx="4">
                  <c:v>Neumología</c:v>
                </c:pt>
                <c:pt idx="5">
                  <c:v>Salud 
Mental </c:v>
                </c:pt>
                <c:pt idx="6">
                  <c:v>Nutrición 
Soporte 
Metabolico </c:v>
                </c:pt>
                <c:pt idx="7">
                  <c:v>Radioterapia</c:v>
                </c:pt>
                <c:pt idx="8">
                  <c:v>Cardiología</c:v>
                </c:pt>
              </c:strCache>
            </c:strRef>
          </c:cat>
          <c:val>
            <c:numRef>
              <c:f>'Consolidado 2'!$D$3:$D$11</c:f>
              <c:numCache>
                <c:formatCode>0</c:formatCode>
                <c:ptCount val="9"/>
                <c:pt idx="0" formatCode="General">
                  <c:v>29</c:v>
                </c:pt>
                <c:pt idx="1">
                  <c:v>6</c:v>
                </c:pt>
                <c:pt idx="2">
                  <c:v>22</c:v>
                </c:pt>
                <c:pt idx="3">
                  <c:v>21</c:v>
                </c:pt>
                <c:pt idx="4">
                  <c:v>26</c:v>
                </c:pt>
                <c:pt idx="5">
                  <c:v>20</c:v>
                </c:pt>
                <c:pt idx="6">
                  <c:v>38</c:v>
                </c:pt>
                <c:pt idx="7">
                  <c:v>25</c:v>
                </c:pt>
                <c:pt idx="8">
                  <c:v>49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497050496"/>
        <c:axId val="497050888"/>
      </c:barChart>
      <c:catAx>
        <c:axId val="497050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8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es-CO"/>
          </a:p>
        </c:txPr>
        <c:crossAx val="497050888"/>
        <c:crosses val="autoZero"/>
        <c:auto val="1"/>
        <c:lblAlgn val="ctr"/>
        <c:lblOffset val="100"/>
        <c:noMultiLvlLbl val="0"/>
      </c:catAx>
      <c:valAx>
        <c:axId val="497050888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497050496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32097398272977073"/>
          <c:y val="3.0456852791878174E-2"/>
          <c:w val="0.32549949525540078"/>
          <c:h val="0.13324173404498935"/>
        </c:manualLayout>
      </c:layout>
      <c:overlay val="0"/>
      <c:txPr>
        <a:bodyPr/>
        <a:lstStyle/>
        <a:p>
          <a:pPr>
            <a:defRPr sz="1600" b="1">
              <a:solidFill>
                <a:schemeClr val="tx1">
                  <a:lumMod val="75000"/>
                  <a:lumOff val="25000"/>
                </a:schemeClr>
              </a:solidFill>
            </a:defRPr>
          </a:pPr>
          <a:endParaRPr lang="es-CO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'Consolidado 2'!$C$12</c:f>
              <c:strCache>
                <c:ptCount val="1"/>
                <c:pt idx="0">
                  <c:v>Porcentaje 
Satisfacción 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2'!$B$13:$B$22</c:f>
              <c:strCache>
                <c:ptCount val="10"/>
                <c:pt idx="0">
                  <c:v>Oncología 
Clínica </c:v>
                </c:pt>
                <c:pt idx="1">
                  <c:v>Endocrinología</c:v>
                </c:pt>
                <c:pt idx="2">
                  <c:v>Torax </c:v>
                </c:pt>
                <c:pt idx="3">
                  <c:v>Neuro
Oncología</c:v>
                </c:pt>
                <c:pt idx="4">
                  <c:v>Ginecología</c:v>
                </c:pt>
                <c:pt idx="5">
                  <c:v>Unidad 
Pediatria</c:v>
                </c:pt>
                <c:pt idx="6">
                  <c:v>Urología</c:v>
                </c:pt>
                <c:pt idx="7">
                  <c:v>Anestesia </c:v>
                </c:pt>
                <c:pt idx="8">
                  <c:v>Cuidado
 paliativo </c:v>
                </c:pt>
                <c:pt idx="9">
                  <c:v>Senos 
 tejidos blandos</c:v>
                </c:pt>
              </c:strCache>
            </c:strRef>
          </c:cat>
          <c:val>
            <c:numRef>
              <c:f>'Consolidado 2'!$C$13:$C$22</c:f>
              <c:numCache>
                <c:formatCode>0</c:formatCode>
                <c:ptCount val="10"/>
                <c:pt idx="0">
                  <c:v>96.859223159725914</c:v>
                </c:pt>
                <c:pt idx="1">
                  <c:v>96.397580543923269</c:v>
                </c:pt>
                <c:pt idx="2">
                  <c:v>94.240997793629376</c:v>
                </c:pt>
                <c:pt idx="3">
                  <c:v>98.317022792022811</c:v>
                </c:pt>
                <c:pt idx="4">
                  <c:v>91.265460729746451</c:v>
                </c:pt>
                <c:pt idx="5">
                  <c:v>95.545311241905665</c:v>
                </c:pt>
                <c:pt idx="6">
                  <c:v>97.449347220285446</c:v>
                </c:pt>
                <c:pt idx="7">
                  <c:v>95.992475218018697</c:v>
                </c:pt>
                <c:pt idx="8">
                  <c:v>98.321794151515519</c:v>
                </c:pt>
                <c:pt idx="9">
                  <c:v>95.378787878787875</c:v>
                </c:pt>
              </c:numCache>
            </c:numRef>
          </c:val>
        </c:ser>
        <c:ser>
          <c:idx val="1"/>
          <c:order val="1"/>
          <c:tx>
            <c:strRef>
              <c:f>'Consolidado 2'!$D$12</c:f>
              <c:strCache>
                <c:ptCount val="1"/>
                <c:pt idx="0">
                  <c:v>No. Encuestas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2'!$B$13:$B$22</c:f>
              <c:strCache>
                <c:ptCount val="10"/>
                <c:pt idx="0">
                  <c:v>Oncología 
Clínica </c:v>
                </c:pt>
                <c:pt idx="1">
                  <c:v>Endocrinología</c:v>
                </c:pt>
                <c:pt idx="2">
                  <c:v>Torax </c:v>
                </c:pt>
                <c:pt idx="3">
                  <c:v>Neuro
Oncología</c:v>
                </c:pt>
                <c:pt idx="4">
                  <c:v>Ginecología</c:v>
                </c:pt>
                <c:pt idx="5">
                  <c:v>Unidad 
Pediatria</c:v>
                </c:pt>
                <c:pt idx="6">
                  <c:v>Urología</c:v>
                </c:pt>
                <c:pt idx="7">
                  <c:v>Anestesia </c:v>
                </c:pt>
                <c:pt idx="8">
                  <c:v>Cuidado
 paliativo </c:v>
                </c:pt>
                <c:pt idx="9">
                  <c:v>Senos 
 tejidos blandos</c:v>
                </c:pt>
              </c:strCache>
            </c:strRef>
          </c:cat>
          <c:val>
            <c:numRef>
              <c:f>'Consolidado 2'!$D$13:$D$22</c:f>
              <c:numCache>
                <c:formatCode>0</c:formatCode>
                <c:ptCount val="10"/>
                <c:pt idx="0">
                  <c:v>87</c:v>
                </c:pt>
                <c:pt idx="1">
                  <c:v>27</c:v>
                </c:pt>
                <c:pt idx="2">
                  <c:v>21</c:v>
                </c:pt>
                <c:pt idx="3">
                  <c:v>28</c:v>
                </c:pt>
                <c:pt idx="4">
                  <c:v>22</c:v>
                </c:pt>
                <c:pt idx="5">
                  <c:v>19</c:v>
                </c:pt>
                <c:pt idx="6">
                  <c:v>26</c:v>
                </c:pt>
                <c:pt idx="7">
                  <c:v>24</c:v>
                </c:pt>
                <c:pt idx="8">
                  <c:v>38</c:v>
                </c:pt>
                <c:pt idx="9" formatCode="General">
                  <c:v>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497051672"/>
        <c:axId val="219691184"/>
      </c:barChart>
      <c:catAx>
        <c:axId val="4970516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 b="1"/>
            </a:pPr>
            <a:endParaRPr lang="es-CO"/>
          </a:p>
        </c:txPr>
        <c:crossAx val="219691184"/>
        <c:crosses val="autoZero"/>
        <c:auto val="1"/>
        <c:lblAlgn val="ctr"/>
        <c:lblOffset val="100"/>
        <c:noMultiLvlLbl val="0"/>
      </c:catAx>
      <c:valAx>
        <c:axId val="219691184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497051672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lang="es-CO" sz="1600" b="1" i="0" u="none" strike="noStrike" kern="1200" baseline="0">
              <a:solidFill>
                <a:sysClr val="windowText" lastClr="000000">
                  <a:lumMod val="75000"/>
                  <a:lumOff val="25000"/>
                </a:sys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'Consolidado 2'!$C$25</c:f>
              <c:strCache>
                <c:ptCount val="1"/>
                <c:pt idx="0">
                  <c:v>% INFORMACIÓN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2'!$B$26:$B$30</c:f>
              <c:strCache>
                <c:ptCount val="5"/>
                <c:pt idx="0">
                  <c:v>Hemato 
Oncología</c:v>
                </c:pt>
                <c:pt idx="1">
                  <c:v>TAMO</c:v>
                </c:pt>
                <c:pt idx="2">
                  <c:v>Cabeza y 
Cuello</c:v>
                </c:pt>
                <c:pt idx="3">
                  <c:v>Gastroenterología </c:v>
                </c:pt>
                <c:pt idx="4">
                  <c:v>Cardiologia </c:v>
                </c:pt>
              </c:strCache>
            </c:strRef>
          </c:cat>
          <c:val>
            <c:numRef>
              <c:f>'Consolidado 2'!$C$26:$C$30</c:f>
              <c:numCache>
                <c:formatCode>0</c:formatCode>
                <c:ptCount val="5"/>
                <c:pt idx="0">
                  <c:v>84.319672007559006</c:v>
                </c:pt>
                <c:pt idx="1">
                  <c:v>93.75</c:v>
                </c:pt>
                <c:pt idx="2">
                  <c:v>98.86363636363636</c:v>
                </c:pt>
                <c:pt idx="3">
                  <c:v>97.912366701066389</c:v>
                </c:pt>
                <c:pt idx="4">
                  <c:v>97.439728166076634</c:v>
                </c:pt>
              </c:numCache>
            </c:numRef>
          </c:val>
        </c:ser>
        <c:ser>
          <c:idx val="1"/>
          <c:order val="1"/>
          <c:tx>
            <c:strRef>
              <c:f>'Consolidado 2'!$D$25</c:f>
              <c:strCache>
                <c:ptCount val="1"/>
                <c:pt idx="0">
                  <c:v>%TIEMPO ESPERA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2'!$B$26:$B$30</c:f>
              <c:strCache>
                <c:ptCount val="5"/>
                <c:pt idx="0">
                  <c:v>Hemato 
Oncología</c:v>
                </c:pt>
                <c:pt idx="1">
                  <c:v>TAMO</c:v>
                </c:pt>
                <c:pt idx="2">
                  <c:v>Cabeza y 
Cuello</c:v>
                </c:pt>
                <c:pt idx="3">
                  <c:v>Gastroenterología </c:v>
                </c:pt>
                <c:pt idx="4">
                  <c:v>Cardiologia </c:v>
                </c:pt>
              </c:strCache>
            </c:strRef>
          </c:cat>
          <c:val>
            <c:numRef>
              <c:f>'Consolidado 2'!$D$26:$D$30</c:f>
              <c:numCache>
                <c:formatCode>0</c:formatCode>
                <c:ptCount val="5"/>
                <c:pt idx="0">
                  <c:v>65.422083457889087</c:v>
                </c:pt>
                <c:pt idx="1">
                  <c:v>80.333333333333343</c:v>
                </c:pt>
                <c:pt idx="2">
                  <c:v>98.666666666666657</c:v>
                </c:pt>
                <c:pt idx="3">
                  <c:v>85.218125527723046</c:v>
                </c:pt>
                <c:pt idx="4">
                  <c:v>86.616522772298239</c:v>
                </c:pt>
              </c:numCache>
            </c:numRef>
          </c:val>
        </c:ser>
        <c:ser>
          <c:idx val="2"/>
          <c:order val="2"/>
          <c:tx>
            <c:strRef>
              <c:f>'Consolidado 2'!$E$25</c:f>
              <c:strCache>
                <c:ptCount val="1"/>
                <c:pt idx="0">
                  <c:v>%TRATO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2'!$B$26:$B$30</c:f>
              <c:strCache>
                <c:ptCount val="5"/>
                <c:pt idx="0">
                  <c:v>Hemato 
Oncología</c:v>
                </c:pt>
                <c:pt idx="1">
                  <c:v>TAMO</c:v>
                </c:pt>
                <c:pt idx="2">
                  <c:v>Cabeza y 
Cuello</c:v>
                </c:pt>
                <c:pt idx="3">
                  <c:v>Gastroenterología </c:v>
                </c:pt>
                <c:pt idx="4">
                  <c:v>Cardiologia </c:v>
                </c:pt>
              </c:strCache>
            </c:strRef>
          </c:cat>
          <c:val>
            <c:numRef>
              <c:f>'Consolidado 2'!$E$26:$E$30</c:f>
              <c:numCache>
                <c:formatCode>0</c:formatCode>
                <c:ptCount val="5"/>
                <c:pt idx="0">
                  <c:v>90.710705334765478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  <c:pt idx="4">
                  <c:v>98.418683080756566</c:v>
                </c:pt>
              </c:numCache>
            </c:numRef>
          </c:val>
        </c:ser>
        <c:ser>
          <c:idx val="3"/>
          <c:order val="3"/>
          <c:tx>
            <c:strRef>
              <c:f>'Consolidado 2'!$F$25</c:f>
              <c:strCache>
                <c:ptCount val="1"/>
                <c:pt idx="0">
                  <c:v>%INSTALACIONES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2'!$B$26:$B$30</c:f>
              <c:strCache>
                <c:ptCount val="5"/>
                <c:pt idx="0">
                  <c:v>Hemato 
Oncología</c:v>
                </c:pt>
                <c:pt idx="1">
                  <c:v>TAMO</c:v>
                </c:pt>
                <c:pt idx="2">
                  <c:v>Cabeza y 
Cuello</c:v>
                </c:pt>
                <c:pt idx="3">
                  <c:v>Gastroenterología </c:v>
                </c:pt>
                <c:pt idx="4">
                  <c:v>Cardiologia </c:v>
                </c:pt>
              </c:strCache>
            </c:strRef>
          </c:cat>
          <c:val>
            <c:numRef>
              <c:f>'Consolidado 2'!$F$26:$F$30</c:f>
              <c:numCache>
                <c:formatCode>0</c:formatCode>
                <c:ptCount val="5"/>
                <c:pt idx="0">
                  <c:v>92.063492063492063</c:v>
                </c:pt>
                <c:pt idx="1">
                  <c:v>100</c:v>
                </c:pt>
                <c:pt idx="2">
                  <c:v>99.242424242424249</c:v>
                </c:pt>
                <c:pt idx="3">
                  <c:v>97.5</c:v>
                </c:pt>
                <c:pt idx="4">
                  <c:v>96.334180875938628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221639344"/>
        <c:axId val="221639736"/>
      </c:barChart>
      <c:catAx>
        <c:axId val="221639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05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es-CO"/>
          </a:p>
        </c:txPr>
        <c:crossAx val="221639736"/>
        <c:crosses val="autoZero"/>
        <c:auto val="1"/>
        <c:lblAlgn val="ctr"/>
        <c:lblOffset val="100"/>
        <c:noMultiLvlLbl val="0"/>
      </c:catAx>
      <c:valAx>
        <c:axId val="221639736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221639344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sz="1100" b="1">
              <a:solidFill>
                <a:schemeClr val="tx1">
                  <a:lumMod val="75000"/>
                  <a:lumOff val="25000"/>
                </a:schemeClr>
              </a:solidFill>
            </a:defRPr>
          </a:pPr>
          <a:endParaRPr lang="es-CO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'Consolidado 2'!$C$32</c:f>
              <c:strCache>
                <c:ptCount val="1"/>
                <c:pt idx="0">
                  <c:v>% INFORMACIÓN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2'!$B$33:$B$37</c:f>
              <c:strCache>
                <c:ptCount val="5"/>
                <c:pt idx="0">
                  <c:v>Oncología Clínica </c:v>
                </c:pt>
                <c:pt idx="1">
                  <c:v>Torax</c:v>
                </c:pt>
                <c:pt idx="2">
                  <c:v>Urología</c:v>
                </c:pt>
                <c:pt idx="3">
                  <c:v>Anestesia </c:v>
                </c:pt>
                <c:pt idx="4">
                  <c:v>Neumología</c:v>
                </c:pt>
              </c:strCache>
            </c:strRef>
          </c:cat>
          <c:val>
            <c:numRef>
              <c:f>'Consolidado 2'!$C$33:$C$37</c:f>
              <c:numCache>
                <c:formatCode>0</c:formatCode>
                <c:ptCount val="5"/>
                <c:pt idx="0">
                  <c:v>97.376651126651126</c:v>
                </c:pt>
                <c:pt idx="1">
                  <c:v>99.038461538461547</c:v>
                </c:pt>
                <c:pt idx="2">
                  <c:v>98.913043478260875</c:v>
                </c:pt>
                <c:pt idx="3">
                  <c:v>97.439728166076634</c:v>
                </c:pt>
                <c:pt idx="4">
                  <c:v>97.439728166076634</c:v>
                </c:pt>
              </c:numCache>
            </c:numRef>
          </c:val>
        </c:ser>
        <c:ser>
          <c:idx val="1"/>
          <c:order val="1"/>
          <c:tx>
            <c:strRef>
              <c:f>'Consolidado 2'!$D$32</c:f>
              <c:strCache>
                <c:ptCount val="1"/>
                <c:pt idx="0">
                  <c:v>%TIEMPO ESPERA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2'!$B$33:$B$37</c:f>
              <c:strCache>
                <c:ptCount val="5"/>
                <c:pt idx="0">
                  <c:v>Oncología Clínica </c:v>
                </c:pt>
                <c:pt idx="1">
                  <c:v>Torax</c:v>
                </c:pt>
                <c:pt idx="2">
                  <c:v>Urología</c:v>
                </c:pt>
                <c:pt idx="3">
                  <c:v>Anestesia </c:v>
                </c:pt>
                <c:pt idx="4">
                  <c:v>Neumología</c:v>
                </c:pt>
              </c:strCache>
            </c:strRef>
          </c:cat>
          <c:val>
            <c:numRef>
              <c:f>'Consolidado 2'!$D$33:$D$37</c:f>
              <c:numCache>
                <c:formatCode>0</c:formatCode>
                <c:ptCount val="5"/>
                <c:pt idx="0">
                  <c:v>86.269841269841265</c:v>
                </c:pt>
                <c:pt idx="1">
                  <c:v>82.07565482333284</c:v>
                </c:pt>
                <c:pt idx="2">
                  <c:v>99</c:v>
                </c:pt>
                <c:pt idx="3">
                  <c:v>86.616522772298239</c:v>
                </c:pt>
                <c:pt idx="4">
                  <c:v>86.616522772298239</c:v>
                </c:pt>
              </c:numCache>
            </c:numRef>
          </c:val>
        </c:ser>
        <c:ser>
          <c:idx val="2"/>
          <c:order val="2"/>
          <c:tx>
            <c:strRef>
              <c:f>'Consolidado 2'!$E$32</c:f>
              <c:strCache>
                <c:ptCount val="1"/>
                <c:pt idx="0">
                  <c:v>%TRATO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2'!$B$33:$B$37</c:f>
              <c:strCache>
                <c:ptCount val="5"/>
                <c:pt idx="0">
                  <c:v>Oncología Clínica </c:v>
                </c:pt>
                <c:pt idx="1">
                  <c:v>Torax</c:v>
                </c:pt>
                <c:pt idx="2">
                  <c:v>Urología</c:v>
                </c:pt>
                <c:pt idx="3">
                  <c:v>Anestesia </c:v>
                </c:pt>
                <c:pt idx="4">
                  <c:v>Neumología</c:v>
                </c:pt>
              </c:strCache>
            </c:strRef>
          </c:cat>
          <c:val>
            <c:numRef>
              <c:f>'Consolidado 2'!$E$33:$E$37</c:f>
              <c:numCache>
                <c:formatCode>0</c:formatCode>
                <c:ptCount val="5"/>
                <c:pt idx="0">
                  <c:v>98.89955982392955</c:v>
                </c:pt>
                <c:pt idx="1">
                  <c:v>100</c:v>
                </c:pt>
                <c:pt idx="2">
                  <c:v>98.809523809523824</c:v>
                </c:pt>
                <c:pt idx="3">
                  <c:v>98.418683080756566</c:v>
                </c:pt>
                <c:pt idx="4">
                  <c:v>98.418683080756566</c:v>
                </c:pt>
              </c:numCache>
            </c:numRef>
          </c:val>
        </c:ser>
        <c:ser>
          <c:idx val="3"/>
          <c:order val="3"/>
          <c:tx>
            <c:strRef>
              <c:f>'Consolidado 2'!$F$32</c:f>
              <c:strCache>
                <c:ptCount val="1"/>
                <c:pt idx="0">
                  <c:v>%INSTALACIONES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2'!$B$33:$B$37</c:f>
              <c:strCache>
                <c:ptCount val="5"/>
                <c:pt idx="0">
                  <c:v>Oncología Clínica </c:v>
                </c:pt>
                <c:pt idx="1">
                  <c:v>Torax</c:v>
                </c:pt>
                <c:pt idx="2">
                  <c:v>Urología</c:v>
                </c:pt>
                <c:pt idx="3">
                  <c:v>Anestesia </c:v>
                </c:pt>
                <c:pt idx="4">
                  <c:v>Neumología</c:v>
                </c:pt>
              </c:strCache>
            </c:strRef>
          </c:cat>
          <c:val>
            <c:numRef>
              <c:f>'Consolidado 2'!$F$33:$F$37</c:f>
              <c:numCache>
                <c:formatCode>0</c:formatCode>
                <c:ptCount val="5"/>
                <c:pt idx="0">
                  <c:v>92.063492063492063</c:v>
                </c:pt>
                <c:pt idx="1">
                  <c:v>97.205882352941174</c:v>
                </c:pt>
                <c:pt idx="2">
                  <c:v>92.278554778554778</c:v>
                </c:pt>
                <c:pt idx="3">
                  <c:v>96.334180875938628</c:v>
                </c:pt>
                <c:pt idx="4">
                  <c:v>96.334180875938628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221640912"/>
        <c:axId val="221641304"/>
      </c:barChart>
      <c:catAx>
        <c:axId val="221640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1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es-CO"/>
          </a:p>
        </c:txPr>
        <c:crossAx val="221641304"/>
        <c:crosses val="autoZero"/>
        <c:auto val="1"/>
        <c:lblAlgn val="ctr"/>
        <c:lblOffset val="100"/>
        <c:noMultiLvlLbl val="0"/>
      </c:catAx>
      <c:valAx>
        <c:axId val="221641304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221640912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sz="1100" b="1">
              <a:solidFill>
                <a:schemeClr val="tx1">
                  <a:lumMod val="75000"/>
                  <a:lumOff val="25000"/>
                </a:schemeClr>
              </a:solidFill>
            </a:defRPr>
          </a:pPr>
          <a:endParaRPr lang="es-CO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'Consolidado 2'!$C$44</c:f>
              <c:strCache>
                <c:ptCount val="1"/>
                <c:pt idx="0">
                  <c:v>% INFORMACIÓN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2'!$B$45:$B$48</c:f>
              <c:strCache>
                <c:ptCount val="4"/>
                <c:pt idx="0">
                  <c:v>Endocrinología </c:v>
                </c:pt>
                <c:pt idx="1">
                  <c:v>Neuro Oncología </c:v>
                </c:pt>
                <c:pt idx="2">
                  <c:v>Ginecología </c:v>
                </c:pt>
                <c:pt idx="3">
                  <c:v>Pediatria</c:v>
                </c:pt>
              </c:strCache>
            </c:strRef>
          </c:cat>
          <c:val>
            <c:numRef>
              <c:f>'Consolidado 2'!$C$45:$C$48</c:f>
              <c:numCache>
                <c:formatCode>0</c:formatCode>
                <c:ptCount val="4"/>
                <c:pt idx="0">
                  <c:v>98.538461538461547</c:v>
                </c:pt>
                <c:pt idx="1">
                  <c:v>98.958333333333343</c:v>
                </c:pt>
                <c:pt idx="2">
                  <c:v>94.886363636363626</c:v>
                </c:pt>
                <c:pt idx="3">
                  <c:v>99.166666666666671</c:v>
                </c:pt>
              </c:numCache>
            </c:numRef>
          </c:val>
        </c:ser>
        <c:ser>
          <c:idx val="1"/>
          <c:order val="1"/>
          <c:tx>
            <c:strRef>
              <c:f>'Consolidado 2'!$D$44</c:f>
              <c:strCache>
                <c:ptCount val="1"/>
                <c:pt idx="0">
                  <c:v>%TIEMPO ESPERA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2'!$B$45:$B$48</c:f>
              <c:strCache>
                <c:ptCount val="4"/>
                <c:pt idx="0">
                  <c:v>Endocrinología </c:v>
                </c:pt>
                <c:pt idx="1">
                  <c:v>Neuro Oncología </c:v>
                </c:pt>
                <c:pt idx="2">
                  <c:v>Ginecología </c:v>
                </c:pt>
                <c:pt idx="3">
                  <c:v>Pediatria</c:v>
                </c:pt>
              </c:strCache>
            </c:strRef>
          </c:cat>
          <c:val>
            <c:numRef>
              <c:f>'Consolidado 2'!$D$45:$D$48</c:f>
              <c:numCache>
                <c:formatCode>0</c:formatCode>
                <c:ptCount val="4"/>
                <c:pt idx="0">
                  <c:v>88.734518422753723</c:v>
                </c:pt>
                <c:pt idx="1">
                  <c:v>95.349002849002844</c:v>
                </c:pt>
                <c:pt idx="2">
                  <c:v>77.27272727272728</c:v>
                </c:pt>
                <c:pt idx="3">
                  <c:v>85.76294620412267</c:v>
                </c:pt>
              </c:numCache>
            </c:numRef>
          </c:val>
        </c:ser>
        <c:ser>
          <c:idx val="2"/>
          <c:order val="2"/>
          <c:tx>
            <c:strRef>
              <c:f>'Consolidado 2'!$E$44</c:f>
              <c:strCache>
                <c:ptCount val="1"/>
                <c:pt idx="0">
                  <c:v>%TRATO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2'!$B$45:$B$48</c:f>
              <c:strCache>
                <c:ptCount val="4"/>
                <c:pt idx="0">
                  <c:v>Endocrinología </c:v>
                </c:pt>
                <c:pt idx="1">
                  <c:v>Neuro Oncología </c:v>
                </c:pt>
                <c:pt idx="2">
                  <c:v>Ginecología </c:v>
                </c:pt>
                <c:pt idx="3">
                  <c:v>Pediatria</c:v>
                </c:pt>
              </c:strCache>
            </c:strRef>
          </c:cat>
          <c:val>
            <c:numRef>
              <c:f>'Consolidado 2'!$E$45:$E$48</c:f>
              <c:numCache>
                <c:formatCode>0</c:formatCode>
                <c:ptCount val="4"/>
                <c:pt idx="0">
                  <c:v>99.285714285714292</c:v>
                </c:pt>
                <c:pt idx="1">
                  <c:v>100</c:v>
                </c:pt>
                <c:pt idx="2">
                  <c:v>98.021026592455172</c:v>
                </c:pt>
                <c:pt idx="3">
                  <c:v>95.634920634920633</c:v>
                </c:pt>
              </c:numCache>
            </c:numRef>
          </c:val>
        </c:ser>
        <c:ser>
          <c:idx val="3"/>
          <c:order val="3"/>
          <c:tx>
            <c:strRef>
              <c:f>'Consolidado 2'!$F$44</c:f>
              <c:strCache>
                <c:ptCount val="1"/>
                <c:pt idx="0">
                  <c:v>%INSTALACIONES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65000"/>
                        <a:lumOff val="35000"/>
                      </a:schemeClr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2'!$B$45:$B$48</c:f>
              <c:strCache>
                <c:ptCount val="4"/>
                <c:pt idx="0">
                  <c:v>Endocrinología </c:v>
                </c:pt>
                <c:pt idx="1">
                  <c:v>Neuro Oncología </c:v>
                </c:pt>
                <c:pt idx="2">
                  <c:v>Ginecología </c:v>
                </c:pt>
                <c:pt idx="3">
                  <c:v>Pediatria</c:v>
                </c:pt>
              </c:strCache>
            </c:strRef>
          </c:cat>
          <c:val>
            <c:numRef>
              <c:f>'Consolidado 2'!$F$45:$F$48</c:f>
              <c:numCache>
                <c:formatCode>0</c:formatCode>
                <c:ptCount val="4"/>
                <c:pt idx="0">
                  <c:v>95.429208472686739</c:v>
                </c:pt>
                <c:pt idx="1">
                  <c:v>98.611111111111128</c:v>
                </c:pt>
                <c:pt idx="2">
                  <c:v>90.909090909090921</c:v>
                </c:pt>
                <c:pt idx="3">
                  <c:v>97.162022703818366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221642480"/>
        <c:axId val="182697248"/>
      </c:barChart>
      <c:catAx>
        <c:axId val="2216424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1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es-CO"/>
          </a:p>
        </c:txPr>
        <c:crossAx val="182697248"/>
        <c:crosses val="autoZero"/>
        <c:auto val="1"/>
        <c:lblAlgn val="ctr"/>
        <c:lblOffset val="100"/>
        <c:noMultiLvlLbl val="0"/>
      </c:catAx>
      <c:valAx>
        <c:axId val="182697248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221642480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sz="1100" b="1">
              <a:solidFill>
                <a:schemeClr val="tx1">
                  <a:lumMod val="75000"/>
                  <a:lumOff val="25000"/>
                </a:schemeClr>
              </a:solidFill>
            </a:defRPr>
          </a:pPr>
          <a:endParaRPr lang="es-CO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'Consolidado 2'!$C$38</c:f>
              <c:strCache>
                <c:ptCount val="1"/>
                <c:pt idx="0">
                  <c:v>% INFORMACIÓN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2'!$B$39:$B$43</c:f>
              <c:strCache>
                <c:ptCount val="5"/>
                <c:pt idx="0">
                  <c:v>Salud Mental </c:v>
                </c:pt>
                <c:pt idx="1">
                  <c:v>Nutrición 
Sop. Metabo</c:v>
                </c:pt>
                <c:pt idx="2">
                  <c:v>Radioterapia</c:v>
                </c:pt>
                <c:pt idx="3">
                  <c:v>Senos y tejidos blandos</c:v>
                </c:pt>
                <c:pt idx="4">
                  <c:v>Cuidado paliativo</c:v>
                </c:pt>
              </c:strCache>
            </c:strRef>
          </c:cat>
          <c:val>
            <c:numRef>
              <c:f>'Consolidado 2'!$C$39:$C$43</c:f>
              <c:numCache>
                <c:formatCode>0</c:formatCode>
                <c:ptCount val="5"/>
                <c:pt idx="0">
                  <c:v>100</c:v>
                </c:pt>
                <c:pt idx="1">
                  <c:v>99.033613445378151</c:v>
                </c:pt>
                <c:pt idx="2">
                  <c:v>96.235431235431236</c:v>
                </c:pt>
                <c:pt idx="3">
                  <c:v>100</c:v>
                </c:pt>
                <c:pt idx="4">
                  <c:v>99.033613445378151</c:v>
                </c:pt>
              </c:numCache>
            </c:numRef>
          </c:val>
        </c:ser>
        <c:ser>
          <c:idx val="1"/>
          <c:order val="1"/>
          <c:tx>
            <c:strRef>
              <c:f>'Consolidado 2'!$D$38</c:f>
              <c:strCache>
                <c:ptCount val="1"/>
                <c:pt idx="0">
                  <c:v>%TIEMPO ESPERA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2'!$B$39:$B$43</c:f>
              <c:strCache>
                <c:ptCount val="5"/>
                <c:pt idx="0">
                  <c:v>Salud Mental </c:v>
                </c:pt>
                <c:pt idx="1">
                  <c:v>Nutrición 
Sop. Metabo</c:v>
                </c:pt>
                <c:pt idx="2">
                  <c:v>Radioterapia</c:v>
                </c:pt>
                <c:pt idx="3">
                  <c:v>Senos y tejidos blandos</c:v>
                </c:pt>
                <c:pt idx="4">
                  <c:v>Cuidado paliativo</c:v>
                </c:pt>
              </c:strCache>
            </c:strRef>
          </c:cat>
          <c:val>
            <c:numRef>
              <c:f>'Consolidado 2'!$D$39:$D$43</c:f>
              <c:numCache>
                <c:formatCode>0</c:formatCode>
                <c:ptCount val="5"/>
                <c:pt idx="0">
                  <c:v>99</c:v>
                </c:pt>
                <c:pt idx="1">
                  <c:v>97.837837837837839</c:v>
                </c:pt>
                <c:pt idx="2">
                  <c:v>75</c:v>
                </c:pt>
                <c:pt idx="3">
                  <c:v>86.616161616161619</c:v>
                </c:pt>
                <c:pt idx="4">
                  <c:v>97.837837837837839</c:v>
                </c:pt>
              </c:numCache>
            </c:numRef>
          </c:val>
        </c:ser>
        <c:ser>
          <c:idx val="2"/>
          <c:order val="2"/>
          <c:tx>
            <c:strRef>
              <c:f>'Consolidado 2'!$E$38</c:f>
              <c:strCache>
                <c:ptCount val="1"/>
                <c:pt idx="0">
                  <c:v>%TRATO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2'!$B$39:$B$43</c:f>
              <c:strCache>
                <c:ptCount val="5"/>
                <c:pt idx="0">
                  <c:v>Salud Mental </c:v>
                </c:pt>
                <c:pt idx="1">
                  <c:v>Nutrición 
Sop. Metabo</c:v>
                </c:pt>
                <c:pt idx="2">
                  <c:v>Radioterapia</c:v>
                </c:pt>
                <c:pt idx="3">
                  <c:v>Senos y tejidos blandos</c:v>
                </c:pt>
                <c:pt idx="4">
                  <c:v>Cuidado paliativo</c:v>
                </c:pt>
              </c:strCache>
            </c:strRef>
          </c:cat>
          <c:val>
            <c:numRef>
              <c:f>'Consolidado 2'!$E$39:$E$43</c:f>
              <c:numCache>
                <c:formatCode>0</c:formatCode>
                <c:ptCount val="5"/>
                <c:pt idx="0">
                  <c:v>100</c:v>
                </c:pt>
                <c:pt idx="1">
                  <c:v>99.473684210526315</c:v>
                </c:pt>
                <c:pt idx="2">
                  <c:v>98.412698412698418</c:v>
                </c:pt>
                <c:pt idx="3">
                  <c:v>100</c:v>
                </c:pt>
                <c:pt idx="4">
                  <c:v>99.473684210526315</c:v>
                </c:pt>
              </c:numCache>
            </c:numRef>
          </c:val>
        </c:ser>
        <c:ser>
          <c:idx val="3"/>
          <c:order val="3"/>
          <c:tx>
            <c:strRef>
              <c:f>'Consolidado 2'!$F$38</c:f>
              <c:strCache>
                <c:ptCount val="1"/>
                <c:pt idx="0">
                  <c:v>%INSTALACIONES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65000"/>
                        <a:lumOff val="35000"/>
                      </a:schemeClr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2'!$B$39:$B$43</c:f>
              <c:strCache>
                <c:ptCount val="5"/>
                <c:pt idx="0">
                  <c:v>Salud Mental </c:v>
                </c:pt>
                <c:pt idx="1">
                  <c:v>Nutrición 
Sop. Metabo</c:v>
                </c:pt>
                <c:pt idx="2">
                  <c:v>Radioterapia</c:v>
                </c:pt>
                <c:pt idx="3">
                  <c:v>Senos y tejidos blandos</c:v>
                </c:pt>
                <c:pt idx="4">
                  <c:v>Cuidado paliativo</c:v>
                </c:pt>
              </c:strCache>
            </c:strRef>
          </c:cat>
          <c:val>
            <c:numRef>
              <c:f>'Consolidado 2'!$F$39:$F$43</c:f>
              <c:numCache>
                <c:formatCode>0</c:formatCode>
                <c:ptCount val="5"/>
                <c:pt idx="0">
                  <c:v>100</c:v>
                </c:pt>
                <c:pt idx="1">
                  <c:v>95.263835263835276</c:v>
                </c:pt>
                <c:pt idx="2">
                  <c:v>96.736111111111128</c:v>
                </c:pt>
                <c:pt idx="3">
                  <c:v>95.833333333333329</c:v>
                </c:pt>
                <c:pt idx="4">
                  <c:v>95.263835263835276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182698424"/>
        <c:axId val="182698816"/>
      </c:barChart>
      <c:catAx>
        <c:axId val="1826984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1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es-CO"/>
          </a:p>
        </c:txPr>
        <c:crossAx val="182698816"/>
        <c:crosses val="autoZero"/>
        <c:auto val="1"/>
        <c:lblAlgn val="ctr"/>
        <c:lblOffset val="100"/>
        <c:noMultiLvlLbl val="0"/>
      </c:catAx>
      <c:valAx>
        <c:axId val="182698816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182698424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sz="1100" b="1">
              <a:solidFill>
                <a:schemeClr val="tx1">
                  <a:lumMod val="75000"/>
                  <a:lumOff val="25000"/>
                </a:schemeClr>
              </a:solidFill>
            </a:defRPr>
          </a:pPr>
          <a:endParaRPr lang="es-CO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5">
                  <a:lumMod val="75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2'!$B$55:$B$56</c:f>
              <c:strCache>
                <c:ptCount val="2"/>
                <c:pt idx="0">
                  <c:v>Hemato 
Oncología</c:v>
                </c:pt>
                <c:pt idx="1">
                  <c:v>Radioterapia</c:v>
                </c:pt>
              </c:strCache>
            </c:strRef>
          </c:cat>
          <c:val>
            <c:numRef>
              <c:f>'Consolidado 2'!$C$55:$C$56</c:f>
              <c:numCache>
                <c:formatCode>0</c:formatCode>
                <c:ptCount val="2"/>
                <c:pt idx="0">
                  <c:v>76.19047619047619</c:v>
                </c:pt>
                <c:pt idx="1">
                  <c:v>73.333333333333329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182699992"/>
        <c:axId val="182700384"/>
      </c:barChart>
      <c:catAx>
        <c:axId val="182699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es-CO"/>
          </a:p>
        </c:txPr>
        <c:crossAx val="182700384"/>
        <c:crosses val="autoZero"/>
        <c:auto val="1"/>
        <c:lblAlgn val="ctr"/>
        <c:lblOffset val="100"/>
        <c:noMultiLvlLbl val="0"/>
      </c:catAx>
      <c:valAx>
        <c:axId val="182700384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18269999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5">
                  <a:lumMod val="75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2'!$B$61:$B$62</c:f>
              <c:strCache>
                <c:ptCount val="2"/>
                <c:pt idx="0">
                  <c:v>Hemato 
Oncología</c:v>
                </c:pt>
                <c:pt idx="1">
                  <c:v>Radioterapia</c:v>
                </c:pt>
              </c:strCache>
            </c:strRef>
          </c:cat>
          <c:val>
            <c:numRef>
              <c:f>'Consolidado 2'!$C$61:$C$62</c:f>
              <c:numCache>
                <c:formatCode>0</c:formatCode>
                <c:ptCount val="2"/>
                <c:pt idx="0">
                  <c:v>72.727272727272734</c:v>
                </c:pt>
                <c:pt idx="1">
                  <c:v>73.333333333333329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182701168"/>
        <c:axId val="182701560"/>
      </c:barChart>
      <c:catAx>
        <c:axId val="182701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es-CO"/>
          </a:p>
        </c:txPr>
        <c:crossAx val="182701560"/>
        <c:crosses val="autoZero"/>
        <c:auto val="1"/>
        <c:lblAlgn val="ctr"/>
        <c:lblOffset val="100"/>
        <c:noMultiLvlLbl val="0"/>
      </c:catAx>
      <c:valAx>
        <c:axId val="182701560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18270116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2.7777777777777776E-2"/>
          <c:y val="5.0925925925925923E-2"/>
          <c:w val="0.93888888888888888"/>
          <c:h val="0.77658938466025085"/>
        </c:manualLayout>
      </c:layout>
      <c:barChart>
        <c:barDir val="col"/>
        <c:grouping val="stacke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5">
                  <a:lumMod val="75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2'!$B$66:$B$67</c:f>
              <c:strCache>
                <c:ptCount val="2"/>
                <c:pt idx="0">
                  <c:v>Hemato 
Oncología</c:v>
                </c:pt>
                <c:pt idx="1">
                  <c:v>Radioterapia</c:v>
                </c:pt>
              </c:strCache>
            </c:strRef>
          </c:cat>
          <c:val>
            <c:numRef>
              <c:f>'Consolidado 2'!$C$66:$C$67</c:f>
              <c:numCache>
                <c:formatCode>0</c:formatCode>
                <c:ptCount val="2"/>
                <c:pt idx="0">
                  <c:v>69.565217391304344</c:v>
                </c:pt>
                <c:pt idx="1">
                  <c:v>64.285714285714292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182702344"/>
        <c:axId val="182702736"/>
      </c:barChart>
      <c:catAx>
        <c:axId val="182702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es-CO"/>
          </a:p>
        </c:txPr>
        <c:crossAx val="182702736"/>
        <c:crosses val="autoZero"/>
        <c:auto val="1"/>
        <c:lblAlgn val="ctr"/>
        <c:lblOffset val="100"/>
        <c:noMultiLvlLbl val="0"/>
      </c:catAx>
      <c:valAx>
        <c:axId val="182702736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18270234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5">
                  <a:lumMod val="75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2'!$B$71:$B$72</c:f>
              <c:strCache>
                <c:ptCount val="2"/>
                <c:pt idx="0">
                  <c:v>Hemato 
Oncología</c:v>
                </c:pt>
                <c:pt idx="1">
                  <c:v>Radioterapia</c:v>
                </c:pt>
              </c:strCache>
            </c:strRef>
          </c:cat>
          <c:val>
            <c:numRef>
              <c:f>'Consolidado 2'!$C$71:$C$72</c:f>
              <c:numCache>
                <c:formatCode>0</c:formatCode>
                <c:ptCount val="2"/>
                <c:pt idx="0">
                  <c:v>73.333333333333329</c:v>
                </c:pt>
                <c:pt idx="1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182703520"/>
        <c:axId val="182703912"/>
      </c:barChart>
      <c:catAx>
        <c:axId val="182703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es-CO"/>
          </a:p>
        </c:txPr>
        <c:crossAx val="182703912"/>
        <c:crosses val="autoZero"/>
        <c:auto val="1"/>
        <c:lblAlgn val="ctr"/>
        <c:lblOffset val="100"/>
        <c:noMultiLvlLbl val="0"/>
      </c:catAx>
      <c:valAx>
        <c:axId val="182703912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18270352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5">
                  <a:lumMod val="75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'Consolidado 2'!$B$76:$B$77</c:f>
              <c:strCache>
                <c:ptCount val="2"/>
                <c:pt idx="0">
                  <c:v>Hemato 
Oncología</c:v>
                </c:pt>
                <c:pt idx="1">
                  <c:v>Radioterapia</c:v>
                </c:pt>
              </c:strCache>
            </c:strRef>
          </c:cat>
          <c:val>
            <c:numRef>
              <c:f>'Consolidado 2'!$C$76:$C$77</c:f>
              <c:numCache>
                <c:formatCode>0</c:formatCode>
                <c:ptCount val="2"/>
                <c:pt idx="0">
                  <c:v>35.294117647058826</c:v>
                </c:pt>
                <c:pt idx="1">
                  <c:v>91.666666666666671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182704696"/>
        <c:axId val="499375464"/>
      </c:barChart>
      <c:catAx>
        <c:axId val="182704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es-CO"/>
          </a:p>
        </c:txPr>
        <c:crossAx val="499375464"/>
        <c:crosses val="autoZero"/>
        <c:auto val="1"/>
        <c:lblAlgn val="ctr"/>
        <c:lblOffset val="100"/>
        <c:noMultiLvlLbl val="0"/>
      </c:catAx>
      <c:valAx>
        <c:axId val="499375464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18270469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txPr>
        <a:bodyPr/>
        <a:lstStyle/>
        <a:p>
          <a:pPr>
            <a:defRPr>
              <a:solidFill>
                <a:schemeClr val="tx1">
                  <a:lumMod val="75000"/>
                  <a:lumOff val="25000"/>
                </a:schemeClr>
              </a:solidFill>
            </a:defRPr>
          </a:pPr>
          <a:endParaRPr lang="es-CO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Consolidado!$B$80</c:f>
              <c:strCache>
                <c:ptCount val="1"/>
                <c:pt idx="0">
                  <c:v>Apoyo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Consolidado!$C$79:$D$79</c:f>
              <c:strCache>
                <c:ptCount val="2"/>
                <c:pt idx="0">
                  <c:v>Porcentaje 
Satisfacción </c:v>
                </c:pt>
                <c:pt idx="1">
                  <c:v>No. Encuestas</c:v>
                </c:pt>
              </c:strCache>
            </c:strRef>
          </c:cat>
          <c:val>
            <c:numRef>
              <c:f>Consolidado!$C$80:$D$80</c:f>
              <c:numCache>
                <c:formatCode>General</c:formatCode>
                <c:ptCount val="2"/>
                <c:pt idx="0" formatCode="0">
                  <c:v>98.054528789994421</c:v>
                </c:pt>
                <c:pt idx="1">
                  <c:v>330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499376248"/>
        <c:axId val="499376640"/>
      </c:barChart>
      <c:catAx>
        <c:axId val="4993762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1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es-CO"/>
          </a:p>
        </c:txPr>
        <c:crossAx val="499376640"/>
        <c:crosses val="autoZero"/>
        <c:auto val="1"/>
        <c:lblAlgn val="ctr"/>
        <c:lblOffset val="100"/>
        <c:noMultiLvlLbl val="0"/>
      </c:catAx>
      <c:valAx>
        <c:axId val="499376640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49937624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Consolidado!$C$19</c:f>
              <c:strCache>
                <c:ptCount val="1"/>
                <c:pt idx="0">
                  <c:v>Porcentaje 
Satisfacción 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Consolidado!$B$20:$B$23</c:f>
              <c:strCache>
                <c:ptCount val="4"/>
                <c:pt idx="0">
                  <c:v>Laboratorio 
Clínico</c:v>
                </c:pt>
                <c:pt idx="1">
                  <c:v>Banco 
Sangre</c:v>
                </c:pt>
                <c:pt idx="2">
                  <c:v>Quimioterapia 
24/7</c:v>
                </c:pt>
                <c:pt idx="3">
                  <c:v>Salas 
Cirugía </c:v>
                </c:pt>
              </c:strCache>
            </c:strRef>
          </c:cat>
          <c:val>
            <c:numRef>
              <c:f>Consolidado!$C$20:$C$23</c:f>
              <c:numCache>
                <c:formatCode>0</c:formatCode>
                <c:ptCount val="4"/>
                <c:pt idx="0">
                  <c:v>98.578489640341303</c:v>
                </c:pt>
                <c:pt idx="1">
                  <c:v>95.032356532356545</c:v>
                </c:pt>
                <c:pt idx="2">
                  <c:v>96.265157862787518</c:v>
                </c:pt>
                <c:pt idx="3">
                  <c:v>97.907936507936512</c:v>
                </c:pt>
              </c:numCache>
            </c:numRef>
          </c:val>
        </c:ser>
        <c:ser>
          <c:idx val="1"/>
          <c:order val="1"/>
          <c:tx>
            <c:strRef>
              <c:f>Consolidado!$D$19</c:f>
              <c:strCache>
                <c:ptCount val="1"/>
                <c:pt idx="0">
                  <c:v>No. Encuestas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Consolidado!$B$20:$B$23</c:f>
              <c:strCache>
                <c:ptCount val="4"/>
                <c:pt idx="0">
                  <c:v>Laboratorio 
Clínico</c:v>
                </c:pt>
                <c:pt idx="1">
                  <c:v>Banco 
Sangre</c:v>
                </c:pt>
                <c:pt idx="2">
                  <c:v>Quimioterapia 
24/7</c:v>
                </c:pt>
                <c:pt idx="3">
                  <c:v>Salas 
Cirugía </c:v>
                </c:pt>
              </c:strCache>
            </c:strRef>
          </c:cat>
          <c:val>
            <c:numRef>
              <c:f>Consolidado!$D$20:$D$23</c:f>
              <c:numCache>
                <c:formatCode>0</c:formatCode>
                <c:ptCount val="4"/>
                <c:pt idx="0">
                  <c:v>227</c:v>
                </c:pt>
                <c:pt idx="1">
                  <c:v>15</c:v>
                </c:pt>
                <c:pt idx="2">
                  <c:v>49</c:v>
                </c:pt>
                <c:pt idx="3" formatCode="General">
                  <c:v>26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499378600"/>
        <c:axId val="499378992"/>
      </c:barChart>
      <c:catAx>
        <c:axId val="4993786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b="1"/>
            </a:pPr>
            <a:endParaRPr lang="es-CO"/>
          </a:p>
        </c:txPr>
        <c:crossAx val="499378992"/>
        <c:crosses val="autoZero"/>
        <c:auto val="1"/>
        <c:lblAlgn val="ctr"/>
        <c:lblOffset val="100"/>
        <c:noMultiLvlLbl val="0"/>
      </c:catAx>
      <c:valAx>
        <c:axId val="499378992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499378600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sz="1100" b="1">
              <a:solidFill>
                <a:schemeClr val="tx1">
                  <a:lumMod val="75000"/>
                  <a:lumOff val="25000"/>
                </a:schemeClr>
              </a:solidFill>
            </a:defRPr>
          </a:pPr>
          <a:endParaRPr lang="es-CO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Consolidado!$C$27</c:f>
              <c:strCache>
                <c:ptCount val="1"/>
                <c:pt idx="0">
                  <c:v>%INFORMACIÓN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Consolidado!$B$28:$B$31</c:f>
              <c:strCache>
                <c:ptCount val="4"/>
                <c:pt idx="0">
                  <c:v>Laboratorio 
Clínico</c:v>
                </c:pt>
                <c:pt idx="1">
                  <c:v>Banco de Sangre</c:v>
                </c:pt>
                <c:pt idx="2">
                  <c:v>Quimioterapia 
24/7</c:v>
                </c:pt>
                <c:pt idx="3">
                  <c:v>Salas
 Cirugía </c:v>
                </c:pt>
              </c:strCache>
            </c:strRef>
          </c:cat>
          <c:val>
            <c:numRef>
              <c:f>Consolidado!$C$28:$C$31</c:f>
              <c:numCache>
                <c:formatCode>0</c:formatCode>
                <c:ptCount val="4"/>
                <c:pt idx="0">
                  <c:v>99.311503849770773</c:v>
                </c:pt>
                <c:pt idx="1">
                  <c:v>97.619047619047635</c:v>
                </c:pt>
                <c:pt idx="2">
                  <c:v>98.588608392949993</c:v>
                </c:pt>
                <c:pt idx="3">
                  <c:v>98.588608392949993</c:v>
                </c:pt>
              </c:numCache>
            </c:numRef>
          </c:val>
        </c:ser>
        <c:ser>
          <c:idx val="1"/>
          <c:order val="1"/>
          <c:tx>
            <c:strRef>
              <c:f>Consolidado!$D$27</c:f>
              <c:strCache>
                <c:ptCount val="1"/>
                <c:pt idx="0">
                  <c:v>%TIEMPO-ESPERA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Consolidado!$B$28:$B$31</c:f>
              <c:strCache>
                <c:ptCount val="4"/>
                <c:pt idx="0">
                  <c:v>Laboratorio 
Clínico</c:v>
                </c:pt>
                <c:pt idx="1">
                  <c:v>Banco de Sangre</c:v>
                </c:pt>
                <c:pt idx="2">
                  <c:v>Quimioterapia 
24/7</c:v>
                </c:pt>
                <c:pt idx="3">
                  <c:v>Salas
 Cirugía </c:v>
                </c:pt>
              </c:strCache>
            </c:strRef>
          </c:cat>
          <c:val>
            <c:numRef>
              <c:f>Consolidado!$D$28:$D$31</c:f>
              <c:numCache>
                <c:formatCode>0</c:formatCode>
                <c:ptCount val="4"/>
                <c:pt idx="0">
                  <c:v>97.111044760369907</c:v>
                </c:pt>
                <c:pt idx="1">
                  <c:v>85.384615384615387</c:v>
                </c:pt>
                <c:pt idx="2">
                  <c:v>95.645628315448079</c:v>
                </c:pt>
                <c:pt idx="3">
                  <c:v>95.645628315448079</c:v>
                </c:pt>
              </c:numCache>
            </c:numRef>
          </c:val>
        </c:ser>
        <c:ser>
          <c:idx val="2"/>
          <c:order val="2"/>
          <c:tx>
            <c:strRef>
              <c:f>Consolidado!$E$27</c:f>
              <c:strCache>
                <c:ptCount val="1"/>
                <c:pt idx="0">
                  <c:v>%TRATO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Consolidado!$B$28:$B$31</c:f>
              <c:strCache>
                <c:ptCount val="4"/>
                <c:pt idx="0">
                  <c:v>Laboratorio 
Clínico</c:v>
                </c:pt>
                <c:pt idx="1">
                  <c:v>Banco de Sangre</c:v>
                </c:pt>
                <c:pt idx="2">
                  <c:v>Quimioterapia 
24/7</c:v>
                </c:pt>
                <c:pt idx="3">
                  <c:v>Salas
 Cirugía </c:v>
                </c:pt>
              </c:strCache>
            </c:strRef>
          </c:cat>
          <c:val>
            <c:numRef>
              <c:f>Consolidado!$E$28:$E$31</c:f>
              <c:numCache>
                <c:formatCode>0</c:formatCode>
                <c:ptCount val="4"/>
                <c:pt idx="0">
                  <c:v>99.127747325704803</c:v>
                </c:pt>
                <c:pt idx="1">
                  <c:v>97.5</c:v>
                </c:pt>
                <c:pt idx="2">
                  <c:v>99.009460337238067</c:v>
                </c:pt>
                <c:pt idx="3">
                  <c:v>99.009460337238067</c:v>
                </c:pt>
              </c:numCache>
            </c:numRef>
          </c:val>
        </c:ser>
        <c:ser>
          <c:idx val="3"/>
          <c:order val="3"/>
          <c:tx>
            <c:strRef>
              <c:f>Consolidado!$F$27</c:f>
              <c:strCache>
                <c:ptCount val="1"/>
                <c:pt idx="0">
                  <c:v>%INSTALACIONES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Consolidado!$B$28:$B$31</c:f>
              <c:strCache>
                <c:ptCount val="4"/>
                <c:pt idx="0">
                  <c:v>Laboratorio 
Clínico</c:v>
                </c:pt>
                <c:pt idx="1">
                  <c:v>Banco de Sangre</c:v>
                </c:pt>
                <c:pt idx="2">
                  <c:v>Quimioterapia 
24/7</c:v>
                </c:pt>
                <c:pt idx="3">
                  <c:v>Salas
 Cirugía </c:v>
                </c:pt>
              </c:strCache>
            </c:strRef>
          </c:cat>
          <c:val>
            <c:numRef>
              <c:f>Consolidado!$F$28:$F$31</c:f>
              <c:numCache>
                <c:formatCode>0</c:formatCode>
                <c:ptCount val="4"/>
                <c:pt idx="0">
                  <c:v>97.658136421726624</c:v>
                </c:pt>
                <c:pt idx="1">
                  <c:v>97.222222222222214</c:v>
                </c:pt>
                <c:pt idx="2">
                  <c:v>97.577568541743986</c:v>
                </c:pt>
                <c:pt idx="3">
                  <c:v>97.577568541743986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499379776"/>
        <c:axId val="499380168"/>
      </c:barChart>
      <c:catAx>
        <c:axId val="499379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1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es-CO"/>
          </a:p>
        </c:txPr>
        <c:crossAx val="499380168"/>
        <c:crosses val="autoZero"/>
        <c:auto val="1"/>
        <c:lblAlgn val="ctr"/>
        <c:lblOffset val="100"/>
        <c:noMultiLvlLbl val="0"/>
      </c:catAx>
      <c:valAx>
        <c:axId val="499380168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499379776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sz="1100" b="1">
              <a:solidFill>
                <a:schemeClr val="tx1">
                  <a:lumMod val="75000"/>
                  <a:lumOff val="25000"/>
                </a:schemeClr>
              </a:solidFill>
            </a:defRPr>
          </a:pPr>
          <a:endParaRPr lang="es-CO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txPr>
        <a:bodyPr/>
        <a:lstStyle/>
        <a:p>
          <a:pPr>
            <a:defRPr b="1">
              <a:solidFill>
                <a:schemeClr val="tx1">
                  <a:lumMod val="75000"/>
                  <a:lumOff val="25000"/>
                </a:schemeClr>
              </a:solidFill>
            </a:defRPr>
          </a:pPr>
          <a:endParaRPr lang="es-CO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Consolidado!$B$36</c:f>
              <c:strCache>
                <c:ptCount val="1"/>
                <c:pt idx="0">
                  <c:v>GAICA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Consolidado!$C$35:$D$35</c:f>
              <c:strCache>
                <c:ptCount val="2"/>
                <c:pt idx="0">
                  <c:v>Porcentaje 
Satisfacción </c:v>
                </c:pt>
                <c:pt idx="1">
                  <c:v>No. Encuentas </c:v>
                </c:pt>
              </c:strCache>
            </c:strRef>
          </c:cat>
          <c:val>
            <c:numRef>
              <c:f>Consolidado!$C$36:$D$36</c:f>
              <c:numCache>
                <c:formatCode>General</c:formatCode>
                <c:ptCount val="2"/>
                <c:pt idx="0" formatCode="0">
                  <c:v>93.84615384615384</c:v>
                </c:pt>
                <c:pt idx="1">
                  <c:v>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499381344"/>
        <c:axId val="499381736"/>
      </c:barChart>
      <c:catAx>
        <c:axId val="499381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1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es-CO"/>
          </a:p>
        </c:txPr>
        <c:crossAx val="499381736"/>
        <c:crosses val="autoZero"/>
        <c:auto val="1"/>
        <c:lblAlgn val="ctr"/>
        <c:lblOffset val="100"/>
        <c:noMultiLvlLbl val="0"/>
      </c:catAx>
      <c:valAx>
        <c:axId val="499381736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49938134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Consolidado!$C$37</c:f>
              <c:strCache>
                <c:ptCount val="1"/>
                <c:pt idx="0">
                  <c:v>INFORMACIÓN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Consolidado!$B$38</c:f>
              <c:strCache>
                <c:ptCount val="1"/>
                <c:pt idx="0">
                  <c:v>GAICA</c:v>
                </c:pt>
              </c:strCache>
            </c:strRef>
          </c:cat>
          <c:val>
            <c:numRef>
              <c:f>Consolidado!$C$38</c:f>
              <c:numCache>
                <c:formatCode>0</c:formatCode>
                <c:ptCount val="1"/>
                <c:pt idx="0">
                  <c:v>100</c:v>
                </c:pt>
              </c:numCache>
            </c:numRef>
          </c:val>
        </c:ser>
        <c:ser>
          <c:idx val="1"/>
          <c:order val="1"/>
          <c:tx>
            <c:strRef>
              <c:f>Consolidado!$D$37</c:f>
              <c:strCache>
                <c:ptCount val="1"/>
                <c:pt idx="0">
                  <c:v>TIEMPO-ESPERA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Consolidado!$B$38</c:f>
              <c:strCache>
                <c:ptCount val="1"/>
                <c:pt idx="0">
                  <c:v>GAICA</c:v>
                </c:pt>
              </c:strCache>
            </c:strRef>
          </c:cat>
          <c:val>
            <c:numRef>
              <c:f>Consolidado!$D$38</c:f>
              <c:numCache>
                <c:formatCode>0</c:formatCode>
                <c:ptCount val="1"/>
                <c:pt idx="0">
                  <c:v>100</c:v>
                </c:pt>
              </c:numCache>
            </c:numRef>
          </c:val>
        </c:ser>
        <c:ser>
          <c:idx val="2"/>
          <c:order val="2"/>
          <c:tx>
            <c:strRef>
              <c:f>Consolidado!$E$37</c:f>
              <c:strCache>
                <c:ptCount val="1"/>
                <c:pt idx="0">
                  <c:v>TRATO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Consolidado!$B$38</c:f>
              <c:strCache>
                <c:ptCount val="1"/>
                <c:pt idx="0">
                  <c:v>GAICA</c:v>
                </c:pt>
              </c:strCache>
            </c:strRef>
          </c:cat>
          <c:val>
            <c:numRef>
              <c:f>Consolidado!$E$38</c:f>
              <c:numCache>
                <c:formatCode>0</c:formatCode>
                <c:ptCount val="1"/>
                <c:pt idx="0">
                  <c:v>100</c:v>
                </c:pt>
              </c:numCache>
            </c:numRef>
          </c:val>
        </c:ser>
        <c:ser>
          <c:idx val="3"/>
          <c:order val="3"/>
          <c:tx>
            <c:strRef>
              <c:f>Consolidado!$F$37</c:f>
              <c:strCache>
                <c:ptCount val="1"/>
                <c:pt idx="0">
                  <c:v>INSTALACIONES</c:v>
                </c:pt>
              </c:strCache>
            </c:strRef>
          </c:tx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es-CO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Consolidado!$B$38</c:f>
              <c:strCache>
                <c:ptCount val="1"/>
                <c:pt idx="0">
                  <c:v>GAICA</c:v>
                </c:pt>
              </c:strCache>
            </c:strRef>
          </c:cat>
          <c:val>
            <c:numRef>
              <c:f>Consolidado!$F$38</c:f>
              <c:numCache>
                <c:formatCode>0</c:formatCode>
                <c:ptCount val="1"/>
                <c:pt idx="0">
                  <c:v>100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499382520"/>
        <c:axId val="499382912"/>
      </c:barChart>
      <c:catAx>
        <c:axId val="499382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1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es-CO"/>
          </a:p>
        </c:txPr>
        <c:crossAx val="499382912"/>
        <c:crosses val="autoZero"/>
        <c:auto val="1"/>
        <c:lblAlgn val="ctr"/>
        <c:lblOffset val="100"/>
        <c:noMultiLvlLbl val="0"/>
      </c:catAx>
      <c:valAx>
        <c:axId val="499382912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499382520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sz="1100" b="1">
              <a:solidFill>
                <a:schemeClr val="tx1">
                  <a:lumMod val="75000"/>
                  <a:lumOff val="25000"/>
                </a:schemeClr>
              </a:solidFill>
            </a:defRPr>
          </a:pPr>
          <a:endParaRPr lang="es-CO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txPr>
        <a:bodyPr/>
        <a:lstStyle/>
        <a:p>
          <a:pPr>
            <a:defRPr>
              <a:solidFill>
                <a:schemeClr val="tx1">
                  <a:lumMod val="75000"/>
                  <a:lumOff val="25000"/>
                </a:schemeClr>
              </a:solidFill>
            </a:defRPr>
          </a:pPr>
          <a:endParaRPr lang="es-CO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Consolidado!$B$83</c:f>
              <c:strCache>
                <c:ptCount val="1"/>
                <c:pt idx="0">
                  <c:v>Hospitalario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Consolidado!$C$82:$D$82</c:f>
              <c:strCache>
                <c:ptCount val="2"/>
                <c:pt idx="0">
                  <c:v>Porcentaje 
Satisfacción </c:v>
                </c:pt>
                <c:pt idx="1">
                  <c:v>No. Encuestas</c:v>
                </c:pt>
              </c:strCache>
            </c:strRef>
          </c:cat>
          <c:val>
            <c:numRef>
              <c:f>Consolidado!$C$83:$D$83</c:f>
              <c:numCache>
                <c:formatCode>General</c:formatCode>
                <c:ptCount val="2"/>
                <c:pt idx="0" formatCode="0">
                  <c:v>91.722005772005772</c:v>
                </c:pt>
                <c:pt idx="1">
                  <c:v>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516701064"/>
        <c:axId val="516701456"/>
      </c:barChart>
      <c:catAx>
        <c:axId val="5167010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1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es-CO"/>
          </a:p>
        </c:txPr>
        <c:crossAx val="516701456"/>
        <c:crosses val="autoZero"/>
        <c:auto val="1"/>
        <c:lblAlgn val="ctr"/>
        <c:lblOffset val="100"/>
        <c:noMultiLvlLbl val="0"/>
      </c:catAx>
      <c:valAx>
        <c:axId val="516701456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51670106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Consolidado!$C$55</c:f>
              <c:strCache>
                <c:ptCount val="1"/>
                <c:pt idx="0">
                  <c:v>% INFORMACIÓN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Consolidado!$B$56</c:f>
              <c:strCache>
                <c:ptCount val="1"/>
                <c:pt idx="0">
                  <c:v>Infectología </c:v>
                </c:pt>
              </c:strCache>
            </c:strRef>
          </c:cat>
          <c:val>
            <c:numRef>
              <c:f>Consolidado!$C$56</c:f>
              <c:numCache>
                <c:formatCode>0</c:formatCode>
                <c:ptCount val="1"/>
                <c:pt idx="0">
                  <c:v>98.611111111111114</c:v>
                </c:pt>
              </c:numCache>
            </c:numRef>
          </c:val>
        </c:ser>
        <c:ser>
          <c:idx val="1"/>
          <c:order val="1"/>
          <c:tx>
            <c:strRef>
              <c:f>Consolidado!$D$55</c:f>
              <c:strCache>
                <c:ptCount val="1"/>
                <c:pt idx="0">
                  <c:v>%TIEMPO ESPERA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Consolidado!$B$56</c:f>
              <c:strCache>
                <c:ptCount val="1"/>
                <c:pt idx="0">
                  <c:v>Infectología </c:v>
                </c:pt>
              </c:strCache>
            </c:strRef>
          </c:cat>
          <c:val>
            <c:numRef>
              <c:f>Consolidado!$D$56</c:f>
              <c:numCache>
                <c:formatCode>0</c:formatCode>
                <c:ptCount val="1"/>
                <c:pt idx="0">
                  <c:v>86.476190476190482</c:v>
                </c:pt>
              </c:numCache>
            </c:numRef>
          </c:val>
        </c:ser>
        <c:ser>
          <c:idx val="2"/>
          <c:order val="2"/>
          <c:tx>
            <c:strRef>
              <c:f>Consolidado!$E$55</c:f>
              <c:strCache>
                <c:ptCount val="1"/>
                <c:pt idx="0">
                  <c:v>%TRATO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Consolidado!$B$56</c:f>
              <c:strCache>
                <c:ptCount val="1"/>
                <c:pt idx="0">
                  <c:v>Infectología </c:v>
                </c:pt>
              </c:strCache>
            </c:strRef>
          </c:cat>
          <c:val>
            <c:numRef>
              <c:f>Consolidado!$E$56</c:f>
              <c:numCache>
                <c:formatCode>0</c:formatCode>
                <c:ptCount val="1"/>
                <c:pt idx="0">
                  <c:v>94.583333333333343</c:v>
                </c:pt>
              </c:numCache>
            </c:numRef>
          </c:val>
        </c:ser>
        <c:ser>
          <c:idx val="3"/>
          <c:order val="3"/>
          <c:tx>
            <c:strRef>
              <c:f>Consolidado!$F$55</c:f>
              <c:strCache>
                <c:ptCount val="1"/>
                <c:pt idx="0">
                  <c:v>%INSTALACIONES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Consolidado!$B$56</c:f>
              <c:strCache>
                <c:ptCount val="1"/>
                <c:pt idx="0">
                  <c:v>Infectología </c:v>
                </c:pt>
              </c:strCache>
            </c:strRef>
          </c:cat>
          <c:val>
            <c:numRef>
              <c:f>Consolidado!$F$56</c:f>
              <c:numCache>
                <c:formatCode>0</c:formatCode>
                <c:ptCount val="1"/>
                <c:pt idx="0">
                  <c:v>88.939393939393938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516702240"/>
        <c:axId val="516702632"/>
      </c:barChart>
      <c:catAx>
        <c:axId val="516702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es-CO"/>
          </a:p>
        </c:txPr>
        <c:crossAx val="516702632"/>
        <c:crosses val="autoZero"/>
        <c:auto val="1"/>
        <c:lblAlgn val="ctr"/>
        <c:lblOffset val="100"/>
        <c:noMultiLvlLbl val="0"/>
      </c:catAx>
      <c:valAx>
        <c:axId val="516702632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516702240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5.854410244174023E-3"/>
          <c:y val="2.7777777777777776E-2"/>
          <c:w val="0.9"/>
          <c:h val="8.9331802274715655E-2"/>
        </c:manualLayout>
      </c:layout>
      <c:overlay val="0"/>
      <c:txPr>
        <a:bodyPr/>
        <a:lstStyle/>
        <a:p>
          <a:pPr>
            <a:defRPr sz="1100" b="1">
              <a:solidFill>
                <a:schemeClr val="tx1">
                  <a:lumMod val="75000"/>
                  <a:lumOff val="25000"/>
                </a:schemeClr>
              </a:solidFill>
            </a:defRPr>
          </a:pPr>
          <a:endParaRPr lang="es-CO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Consolidado!$B$69</c:f>
              <c:strCache>
                <c:ptCount val="1"/>
                <c:pt idx="0">
                  <c:v>CPRED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Consolidado!$C$68:$D$68</c:f>
              <c:strCache>
                <c:ptCount val="2"/>
                <c:pt idx="0">
                  <c:v>Porcentaje 
Satisfacción </c:v>
                </c:pt>
                <c:pt idx="1">
                  <c:v>No. Encuestas</c:v>
                </c:pt>
              </c:strCache>
            </c:strRef>
          </c:cat>
          <c:val>
            <c:numRef>
              <c:f>Consolidado!$C$69:$D$69</c:f>
              <c:numCache>
                <c:formatCode>General</c:formatCode>
                <c:ptCount val="2"/>
                <c:pt idx="0" formatCode="0">
                  <c:v>99.769230769230774</c:v>
                </c:pt>
                <c:pt idx="1">
                  <c:v>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516703808"/>
        <c:axId val="516704200"/>
      </c:barChart>
      <c:catAx>
        <c:axId val="5167038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1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es-CO"/>
          </a:p>
        </c:txPr>
        <c:crossAx val="516704200"/>
        <c:crosses val="autoZero"/>
        <c:auto val="1"/>
        <c:lblAlgn val="ctr"/>
        <c:lblOffset val="100"/>
        <c:noMultiLvlLbl val="0"/>
      </c:catAx>
      <c:valAx>
        <c:axId val="516704200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51670380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Consolidado!$C$72</c:f>
              <c:strCache>
                <c:ptCount val="1"/>
                <c:pt idx="0">
                  <c:v>%INFORMACIÓN</c:v>
                </c:pt>
              </c:strCache>
            </c:strRef>
          </c:tx>
          <c:invertIfNegative val="0"/>
          <c:dLbls>
            <c:dLbl>
              <c:idx val="0"/>
              <c:spPr/>
              <c:txPr>
                <a:bodyPr/>
                <a:lstStyle/>
                <a:p>
                  <a:pPr>
                    <a:defRPr sz="2000" b="1">
                      <a:solidFill>
                        <a:schemeClr val="bg1"/>
                      </a:solidFill>
                    </a:defRPr>
                  </a:pPr>
                  <a:endParaRPr lang="es-CO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/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Consolidado!$B$73</c:f>
              <c:strCache>
                <c:ptCount val="1"/>
                <c:pt idx="0">
                  <c:v>CPRED</c:v>
                </c:pt>
              </c:strCache>
            </c:strRef>
          </c:cat>
          <c:val>
            <c:numRef>
              <c:f>Consolidado!$C$73</c:f>
              <c:numCache>
                <c:formatCode>0</c:formatCode>
                <c:ptCount val="1"/>
                <c:pt idx="0">
                  <c:v>99.358974358974365</c:v>
                </c:pt>
              </c:numCache>
            </c:numRef>
          </c:val>
        </c:ser>
        <c:ser>
          <c:idx val="1"/>
          <c:order val="1"/>
          <c:tx>
            <c:strRef>
              <c:f>Consolidado!$D$72</c:f>
              <c:strCache>
                <c:ptCount val="1"/>
                <c:pt idx="0">
                  <c:v>%TIEMPO ESPERA</c:v>
                </c:pt>
              </c:strCache>
            </c:strRef>
          </c:tx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es-CO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Consolidado!$B$73</c:f>
              <c:strCache>
                <c:ptCount val="1"/>
                <c:pt idx="0">
                  <c:v>CPRED</c:v>
                </c:pt>
              </c:strCache>
            </c:strRef>
          </c:cat>
          <c:val>
            <c:numRef>
              <c:f>Consolidado!$D$73</c:f>
              <c:numCache>
                <c:formatCode>0</c:formatCode>
                <c:ptCount val="1"/>
                <c:pt idx="0">
                  <c:v>100</c:v>
                </c:pt>
              </c:numCache>
            </c:numRef>
          </c:val>
        </c:ser>
        <c:ser>
          <c:idx val="2"/>
          <c:order val="2"/>
          <c:tx>
            <c:strRef>
              <c:f>Consolidado!$E$72</c:f>
              <c:strCache>
                <c:ptCount val="1"/>
                <c:pt idx="0">
                  <c:v>%TRATO</c:v>
                </c:pt>
              </c:strCache>
            </c:strRef>
          </c:tx>
          <c:invertIfNegative val="0"/>
          <c:dLbls>
            <c:dLbl>
              <c:idx val="0"/>
              <c:spPr/>
              <c:txPr>
                <a:bodyPr/>
                <a:lstStyle/>
                <a:p>
                  <a:pPr>
                    <a:defRPr sz="2000" b="1">
                      <a:solidFill>
                        <a:schemeClr val="bg1"/>
                      </a:solidFill>
                    </a:defRPr>
                  </a:pPr>
                  <a:endParaRPr lang="es-CO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Consolidado!$B$73</c:f>
              <c:strCache>
                <c:ptCount val="1"/>
                <c:pt idx="0">
                  <c:v>CPRED</c:v>
                </c:pt>
              </c:strCache>
            </c:strRef>
          </c:cat>
          <c:val>
            <c:numRef>
              <c:f>Consolidado!$E$73</c:f>
              <c:numCache>
                <c:formatCode>0</c:formatCode>
                <c:ptCount val="1"/>
                <c:pt idx="0">
                  <c:v>99.487179487179489</c:v>
                </c:pt>
              </c:numCache>
            </c:numRef>
          </c:val>
        </c:ser>
        <c:ser>
          <c:idx val="3"/>
          <c:order val="3"/>
          <c:tx>
            <c:strRef>
              <c:f>Consolidado!$F$72</c:f>
              <c:strCache>
                <c:ptCount val="1"/>
                <c:pt idx="0">
                  <c:v>%INSTALACIONES 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Consolidado!$B$73</c:f>
              <c:strCache>
                <c:ptCount val="1"/>
                <c:pt idx="0">
                  <c:v>CPRED</c:v>
                </c:pt>
              </c:strCache>
            </c:strRef>
          </c:cat>
          <c:val>
            <c:numRef>
              <c:f>Consolidado!$F$73</c:f>
              <c:numCache>
                <c:formatCode>0</c:formatCode>
                <c:ptCount val="1"/>
                <c:pt idx="0">
                  <c:v>100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516705376"/>
        <c:axId val="516705768"/>
      </c:barChart>
      <c:catAx>
        <c:axId val="5167053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1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es-CO"/>
          </a:p>
        </c:txPr>
        <c:crossAx val="516705768"/>
        <c:crosses val="autoZero"/>
        <c:auto val="1"/>
        <c:lblAlgn val="ctr"/>
        <c:lblOffset val="100"/>
        <c:noMultiLvlLbl val="0"/>
      </c:catAx>
      <c:valAx>
        <c:axId val="516705768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516705376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sz="1100" b="1">
              <a:solidFill>
                <a:schemeClr val="tx1">
                  <a:lumMod val="75000"/>
                  <a:lumOff val="25000"/>
                </a:schemeClr>
              </a:solidFill>
            </a:defRPr>
          </a:pPr>
          <a:endParaRPr lang="es-CO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txPr>
        <a:bodyPr/>
        <a:lstStyle/>
        <a:p>
          <a:pPr>
            <a:defRPr>
              <a:solidFill>
                <a:schemeClr val="tx1">
                  <a:lumMod val="75000"/>
                  <a:lumOff val="25000"/>
                </a:schemeClr>
              </a:solidFill>
            </a:defRPr>
          </a:pPr>
          <a:endParaRPr lang="es-CO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Consolidado!$B$43</c:f>
              <c:strCache>
                <c:ptCount val="1"/>
                <c:pt idx="0">
                  <c:v>IMÁGENES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Consolidado!$C$42:$D$42</c:f>
              <c:strCache>
                <c:ptCount val="2"/>
                <c:pt idx="0">
                  <c:v>Porcentaje
 Satisfacción </c:v>
                </c:pt>
                <c:pt idx="1">
                  <c:v>No. Encuestas</c:v>
                </c:pt>
              </c:strCache>
            </c:strRef>
          </c:cat>
          <c:val>
            <c:numRef>
              <c:f>Consolidado!$C$43:$D$43</c:f>
              <c:numCache>
                <c:formatCode>General</c:formatCode>
                <c:ptCount val="2"/>
                <c:pt idx="0" formatCode="0">
                  <c:v>98.812092701205614</c:v>
                </c:pt>
                <c:pt idx="1">
                  <c:v>34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524054504"/>
        <c:axId val="524054896"/>
      </c:barChart>
      <c:catAx>
        <c:axId val="524054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1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es-CO"/>
          </a:p>
        </c:txPr>
        <c:crossAx val="524054896"/>
        <c:crosses val="autoZero"/>
        <c:auto val="1"/>
        <c:lblAlgn val="ctr"/>
        <c:lblOffset val="100"/>
        <c:noMultiLvlLbl val="0"/>
      </c:catAx>
      <c:valAx>
        <c:axId val="524054896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52405450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Consolidado!$C$44</c:f>
              <c:strCache>
                <c:ptCount val="1"/>
                <c:pt idx="0">
                  <c:v>% INFORMACIÓN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Consolidado!$B$45</c:f>
              <c:strCache>
                <c:ptCount val="1"/>
                <c:pt idx="0">
                  <c:v>IMÁGENES</c:v>
                </c:pt>
              </c:strCache>
            </c:strRef>
          </c:cat>
          <c:val>
            <c:numRef>
              <c:f>Consolidado!$C$45</c:f>
              <c:numCache>
                <c:formatCode>0</c:formatCode>
                <c:ptCount val="1"/>
                <c:pt idx="0">
                  <c:v>98.787878787878782</c:v>
                </c:pt>
              </c:numCache>
            </c:numRef>
          </c:val>
        </c:ser>
        <c:ser>
          <c:idx val="1"/>
          <c:order val="1"/>
          <c:tx>
            <c:strRef>
              <c:f>Consolidado!$D$44</c:f>
              <c:strCache>
                <c:ptCount val="1"/>
                <c:pt idx="0">
                  <c:v>%TIEMPO ESPERA</c:v>
                </c:pt>
              </c:strCache>
            </c:strRef>
          </c:tx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es-CO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Consolidado!$B$45</c:f>
              <c:strCache>
                <c:ptCount val="1"/>
                <c:pt idx="0">
                  <c:v>IMÁGENES</c:v>
                </c:pt>
              </c:strCache>
            </c:strRef>
          </c:cat>
          <c:val>
            <c:numRef>
              <c:f>Consolidado!$D$45</c:f>
              <c:numCache>
                <c:formatCode>0</c:formatCode>
                <c:ptCount val="1"/>
                <c:pt idx="0">
                  <c:v>96.90452916259369</c:v>
                </c:pt>
              </c:numCache>
            </c:numRef>
          </c:val>
        </c:ser>
        <c:ser>
          <c:idx val="2"/>
          <c:order val="2"/>
          <c:tx>
            <c:strRef>
              <c:f>Consolidado!$E$44</c:f>
              <c:strCache>
                <c:ptCount val="1"/>
                <c:pt idx="0">
                  <c:v>%TRATO</c:v>
                </c:pt>
              </c:strCache>
            </c:strRef>
          </c:tx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="1">
                        <a:solidFill>
                          <a:schemeClr val="bg1"/>
                        </a:solidFill>
                      </a:rPr>
                      <a:t>100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/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Consolidado!$B$45</c:f>
              <c:strCache>
                <c:ptCount val="1"/>
                <c:pt idx="0">
                  <c:v>IMÁGENES</c:v>
                </c:pt>
              </c:strCache>
            </c:strRef>
          </c:cat>
          <c:val>
            <c:numRef>
              <c:f>Consolidado!$E$45</c:f>
              <c:numCache>
                <c:formatCode>0</c:formatCode>
                <c:ptCount val="1"/>
                <c:pt idx="0">
                  <c:v>100</c:v>
                </c:pt>
              </c:numCache>
            </c:numRef>
          </c:val>
        </c:ser>
        <c:ser>
          <c:idx val="3"/>
          <c:order val="3"/>
          <c:tx>
            <c:strRef>
              <c:f>Consolidado!$F$44</c:f>
              <c:strCache>
                <c:ptCount val="1"/>
                <c:pt idx="0">
                  <c:v>%INSTALACIONES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Consolidado!$B$45</c:f>
              <c:strCache>
                <c:ptCount val="1"/>
                <c:pt idx="0">
                  <c:v>IMÁGENES</c:v>
                </c:pt>
              </c:strCache>
            </c:strRef>
          </c:cat>
          <c:val>
            <c:numRef>
              <c:f>Consolidado!$F$45</c:f>
              <c:numCache>
                <c:formatCode>0</c:formatCode>
                <c:ptCount val="1"/>
                <c:pt idx="0">
                  <c:v>99.479166666666671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00"/>
        <c:axId val="524056072"/>
        <c:axId val="524055680"/>
      </c:barChart>
      <c:catAx>
        <c:axId val="524056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1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es-CO"/>
          </a:p>
        </c:txPr>
        <c:crossAx val="524055680"/>
        <c:crosses val="autoZero"/>
        <c:auto val="1"/>
        <c:lblAlgn val="ctr"/>
        <c:lblOffset val="100"/>
        <c:noMultiLvlLbl val="0"/>
      </c:catAx>
      <c:valAx>
        <c:axId val="524055680"/>
        <c:scaling>
          <c:orientation val="minMax"/>
        </c:scaling>
        <c:delete val="1"/>
        <c:axPos val="l"/>
        <c:numFmt formatCode="0" sourceLinked="1"/>
        <c:majorTickMark val="out"/>
        <c:minorTickMark val="none"/>
        <c:tickLblPos val="nextTo"/>
        <c:crossAx val="524056072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sz="1100" b="1">
              <a:solidFill>
                <a:schemeClr val="tx1">
                  <a:lumMod val="75000"/>
                  <a:lumOff val="25000"/>
                </a:schemeClr>
              </a:solidFill>
            </a:defRPr>
          </a:pPr>
          <a:endParaRPr lang="es-CO"/>
        </a:p>
      </c:txPr>
    </c:legend>
    <c:plotVisOnly val="1"/>
    <c:dispBlanksAs val="gap"/>
    <c:showDLblsOverMax val="0"/>
  </c:chart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7CA333-8D14-DE49-92D8-480A590CE253}" type="datetimeFigureOut">
              <a:rPr lang="es-ES" smtClean="0"/>
              <a:t>18/06/2019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FCB7CB-4942-ED43-BE9C-E0F3D4B26A0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18872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/>
              </a:defRPr>
            </a:lvl1pPr>
          </a:lstStyle>
          <a:p>
            <a:endParaRPr lang="es-CO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/>
              </a:defRPr>
            </a:lvl1pPr>
          </a:lstStyle>
          <a:p>
            <a:fld id="{DEC21EE6-E0CF-4F09-B01A-AD9D5506CBE1}" type="datetimeFigureOut">
              <a:rPr lang="es-CO" smtClean="0"/>
              <a:pPr/>
              <a:t>18/06/2019</a:t>
            </a:fld>
            <a:endParaRPr lang="es-CO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/>
              </a:defRPr>
            </a:lvl1pPr>
          </a:lstStyle>
          <a:p>
            <a:endParaRPr lang="es-CO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/>
              </a:defRPr>
            </a:lvl1pPr>
          </a:lstStyle>
          <a:p>
            <a:fld id="{E074DD58-6281-4ACA-902F-5C92DA44E133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903395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rial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13800" b="1" dirty="0">
                <a:solidFill>
                  <a:srgbClr val="3772FF"/>
                </a:solidFill>
              </a:rPr>
              <a:t>Portada: No deberá ser modificada en ningún caso, no se deben agregar textos ni imágenes.</a:t>
            </a:r>
          </a:p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74DD58-6281-4ACA-902F-5C92DA44E133}" type="slidenum">
              <a:rPr lang="es-CO" smtClean="0"/>
              <a:pPr/>
              <a:t>1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999280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sz="9600" b="1" dirty="0">
                <a:solidFill>
                  <a:srgbClr val="3772FF"/>
                </a:solidFill>
              </a:rPr>
              <a:t>Misión-Visión: No deberá ser modificada en ningún caso, no se debe cambiar ninguna de las imágenes. Estas representan en su orden Docencia, Salud Pública, Investigación y Atención médica.</a:t>
            </a:r>
          </a:p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74DD58-6281-4ACA-902F-5C92DA44E133}" type="slidenum">
              <a:rPr lang="es-CO" smtClean="0"/>
              <a:pPr/>
              <a:t>2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3614788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O" b="1" dirty="0"/>
              <a:t>Esta diapositiva debe usarse para separadores y títulos. No se deben incluir parrafos de texto.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74DD58-6281-4ACA-902F-5C92DA44E133}" type="slidenum">
              <a:rPr lang="es-CO" smtClean="0"/>
              <a:pPr/>
              <a:t>3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3542425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O" b="1" dirty="0"/>
              <a:t>Esta diapositiva debe usarse cuando en el contenido sólo se necesite texto, datos o estadísticas.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74DD58-6281-4ACA-902F-5C92DA44E133}" type="slidenum">
              <a:rPr lang="es-CO" smtClean="0"/>
              <a:pPr/>
              <a:t>4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3439913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b="1" dirty="0"/>
              <a:t>Esta diapositiva debe usarse siempre que haya una imagen y texto.</a:t>
            </a:r>
          </a:p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74DD58-6281-4ACA-902F-5C92DA44E133}" type="slidenum">
              <a:rPr lang="es-CO" smtClean="0"/>
              <a:pPr/>
              <a:t>5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908146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b="1" dirty="0"/>
              <a:t>Esta diapositiva debe usarse siempre que haya una imagen y texto.</a:t>
            </a:r>
          </a:p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74DD58-6281-4ACA-902F-5C92DA44E133}" type="slidenum">
              <a:rPr lang="es-CO" smtClean="0"/>
              <a:pPr/>
              <a:t>7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908146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b="1" dirty="0"/>
              <a:t>Esta diapositiva debe usarse siempre que haya una imagen y texto.</a:t>
            </a:r>
          </a:p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74DD58-6281-4ACA-902F-5C92DA44E133}" type="slidenum">
              <a:rPr lang="es-CO" smtClean="0"/>
              <a:pPr/>
              <a:t>18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908146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b="1" dirty="0"/>
              <a:t>Esta diapositiva debe usarse siempre que haya una imagen y texto.</a:t>
            </a:r>
          </a:p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74DD58-6281-4ACA-902F-5C92DA44E133}" type="slidenum">
              <a:rPr lang="es-CO" smtClean="0"/>
              <a:pPr/>
              <a:t>22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908146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b="1" dirty="0"/>
              <a:t>Esta diapositiva debe usarse siempre que haya una imagen y texto.</a:t>
            </a:r>
          </a:p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74DD58-6281-4ACA-902F-5C92DA44E133}" type="slidenum">
              <a:rPr lang="es-CO" smtClean="0"/>
              <a:pPr/>
              <a:t>25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908146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b="1" dirty="0"/>
              <a:t>Esta diapositiva debe usarse siempre que haya una imagen y texto.</a:t>
            </a:r>
          </a:p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74DD58-6281-4ACA-902F-5C92DA44E133}" type="slidenum">
              <a:rPr lang="es-CO" smtClean="0"/>
              <a:pPr/>
              <a:t>28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908146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O" b="1" dirty="0"/>
              <a:t>Esta diapositiva debe usarse siempre que haya una imagen y texto.</a:t>
            </a:r>
          </a:p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74DD58-6281-4ACA-902F-5C92DA44E133}" type="slidenum">
              <a:rPr lang="es-CO" smtClean="0"/>
              <a:pPr/>
              <a:t>31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908146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">
    <p:bg>
      <p:bgPr>
        <a:solidFill>
          <a:srgbClr val="E6EF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 userDrawn="1"/>
        </p:nvSpPr>
        <p:spPr>
          <a:xfrm>
            <a:off x="0" y="0"/>
            <a:ext cx="4319464" cy="6858000"/>
          </a:xfrm>
          <a:prstGeom prst="rect">
            <a:avLst/>
          </a:prstGeom>
          <a:solidFill>
            <a:srgbClr val="F42F6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Imagen 1" descr="Logo Minsalud PNG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224" y="2204864"/>
            <a:ext cx="3320500" cy="72008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xmlns="" id="{272C9F95-FB91-734E-8CA6-568F2A75964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397" y="5877272"/>
            <a:ext cx="2349345" cy="84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17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sion_vi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 userDrawn="1"/>
        </p:nvSpPr>
        <p:spPr>
          <a:xfrm>
            <a:off x="0" y="6517"/>
            <a:ext cx="9144000" cy="6858000"/>
          </a:xfrm>
          <a:prstGeom prst="rect">
            <a:avLst/>
          </a:prstGeom>
          <a:solidFill>
            <a:srgbClr val="E6EFF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Rectángulo 5"/>
          <p:cNvSpPr/>
          <p:nvPr userDrawn="1"/>
        </p:nvSpPr>
        <p:spPr>
          <a:xfrm>
            <a:off x="4772023" y="1916832"/>
            <a:ext cx="3616401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es-ES" sz="1200" dirty="0">
                <a:solidFill>
                  <a:srgbClr val="34508D"/>
                </a:solidFill>
                <a:latin typeface="Helvetica" pitchFamily="2" charset="0"/>
              </a:rPr>
              <a:t>Somos una Institución del Estado colombiano en su orden nacional, que trabaja por el </a:t>
            </a:r>
            <a:r>
              <a:rPr lang="es-ES" sz="1200" b="1" dirty="0">
                <a:solidFill>
                  <a:srgbClr val="34508D"/>
                </a:solidFill>
                <a:latin typeface="Helvetica" pitchFamily="2" charset="0"/>
              </a:rPr>
              <a:t>control integral del cáncer  </a:t>
            </a:r>
            <a:r>
              <a:rPr lang="es-ES" sz="1200" dirty="0">
                <a:solidFill>
                  <a:srgbClr val="34508D"/>
                </a:solidFill>
                <a:latin typeface="Helvetica" pitchFamily="2" charset="0"/>
              </a:rPr>
              <a:t>a través de la atención y el cuidado de pacientes, la investigación, la formación de talento humano y el desarrollo de acciones en salud pública.</a:t>
            </a:r>
          </a:p>
        </p:txBody>
      </p:sp>
      <p:sp>
        <p:nvSpPr>
          <p:cNvPr id="7" name="Rectángulo 6"/>
          <p:cNvSpPr/>
          <p:nvPr userDrawn="1"/>
        </p:nvSpPr>
        <p:spPr>
          <a:xfrm>
            <a:off x="4788024" y="1412776"/>
            <a:ext cx="20162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s-ES" sz="1800" b="1" dirty="0">
                <a:solidFill>
                  <a:srgbClr val="34508D"/>
                </a:solidFill>
                <a:latin typeface="Helvetica" pitchFamily="2" charset="0"/>
              </a:rPr>
              <a:t>Misión</a:t>
            </a:r>
          </a:p>
        </p:txBody>
      </p:sp>
      <p:sp>
        <p:nvSpPr>
          <p:cNvPr id="9" name="Rectángulo 8"/>
          <p:cNvSpPr/>
          <p:nvPr userDrawn="1"/>
        </p:nvSpPr>
        <p:spPr>
          <a:xfrm>
            <a:off x="4788024" y="3573016"/>
            <a:ext cx="20162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s-ES" sz="1800" b="1" dirty="0">
                <a:solidFill>
                  <a:srgbClr val="34508D"/>
                </a:solidFill>
                <a:latin typeface="Helvetica" pitchFamily="2" charset="0"/>
              </a:rPr>
              <a:t>Visión</a:t>
            </a:r>
          </a:p>
        </p:txBody>
      </p:sp>
      <p:sp>
        <p:nvSpPr>
          <p:cNvPr id="12" name="Rectángulo 11"/>
          <p:cNvSpPr/>
          <p:nvPr userDrawn="1"/>
        </p:nvSpPr>
        <p:spPr>
          <a:xfrm>
            <a:off x="4788025" y="4005064"/>
            <a:ext cx="3518660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es-ES" sz="1200" dirty="0">
                <a:solidFill>
                  <a:srgbClr val="34508D"/>
                </a:solidFill>
                <a:latin typeface="Helvetica" pitchFamily="2" charset="0"/>
              </a:rPr>
              <a:t>En 2025 el Instituto Nacional de Cancerología ESE será referente por sus logros en la </a:t>
            </a:r>
            <a:r>
              <a:rPr lang="es-ES" sz="1200" b="1" dirty="0">
                <a:solidFill>
                  <a:srgbClr val="34508D"/>
                </a:solidFill>
                <a:latin typeface="Helvetica" pitchFamily="2" charset="0"/>
              </a:rPr>
              <a:t>reducción de la incidencia y la mortalidad por cáncer, </a:t>
            </a:r>
            <a:r>
              <a:rPr lang="es-ES" sz="1200" dirty="0">
                <a:solidFill>
                  <a:srgbClr val="34508D"/>
                </a:solidFill>
                <a:latin typeface="Helvetica" pitchFamily="2" charset="0"/>
              </a:rPr>
              <a:t>sobre la base de la innovación y la tecnología, con un actuar ético y sostenible y con un talento humano motivado y comprometido</a:t>
            </a:r>
          </a:p>
        </p:txBody>
      </p:sp>
      <p:cxnSp>
        <p:nvCxnSpPr>
          <p:cNvPr id="5" name="Conector recto 4"/>
          <p:cNvCxnSpPr>
            <a:cxnSpLocks/>
          </p:cNvCxnSpPr>
          <p:nvPr userDrawn="1"/>
        </p:nvCxnSpPr>
        <p:spPr>
          <a:xfrm>
            <a:off x="4644008" y="3429000"/>
            <a:ext cx="4536504" cy="0"/>
          </a:xfrm>
          <a:prstGeom prst="line">
            <a:avLst/>
          </a:prstGeom>
          <a:ln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Imagen 1" descr="_DSC1553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7" y="423274"/>
            <a:ext cx="2155628" cy="1427754"/>
          </a:xfrm>
          <a:prstGeom prst="rect">
            <a:avLst/>
          </a:prstGeom>
        </p:spPr>
      </p:pic>
      <p:pic>
        <p:nvPicPr>
          <p:cNvPr id="4" name="Imagen 3" descr="Familia sin fondo.tif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7" y="1851028"/>
            <a:ext cx="2160239" cy="1623658"/>
          </a:xfrm>
          <a:prstGeom prst="rect">
            <a:avLst/>
          </a:prstGeom>
        </p:spPr>
      </p:pic>
      <p:pic>
        <p:nvPicPr>
          <p:cNvPr id="8" name="Imagen 7" descr="davinci.jp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7" y="5013176"/>
            <a:ext cx="2160239" cy="1440159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xmlns="" id="{48EA9341-8B0F-5242-9FA0-92947FF473D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37"/>
          <a:stretch/>
        </p:blipFill>
        <p:spPr>
          <a:xfrm>
            <a:off x="1115616" y="3429000"/>
            <a:ext cx="2160240" cy="1599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397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orta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772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3963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comendacio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Captura de pantalla 2018-10-22 a la(s) 7.17.26 a. m.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43" r="1173" b="6019"/>
          <a:stretch/>
        </p:blipFill>
        <p:spPr>
          <a:xfrm>
            <a:off x="867213" y="1124744"/>
            <a:ext cx="7458510" cy="4687892"/>
          </a:xfrm>
          <a:prstGeom prst="rect">
            <a:avLst/>
          </a:prstGeom>
        </p:spPr>
      </p:pic>
      <p:sp>
        <p:nvSpPr>
          <p:cNvPr id="5" name="CuadroTexto 4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685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ido con imag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xmlns="" id="{7B4FD8F1-A2CA-274D-BDB7-F8D08ECDE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0200" y="1268760"/>
            <a:ext cx="8229600" cy="528818"/>
          </a:xfrm>
          <a:prstGeom prst="rect">
            <a:avLst/>
          </a:prstGeom>
        </p:spPr>
        <p:txBody>
          <a:bodyPr vert="horz"/>
          <a:lstStyle>
            <a:lvl1pPr algn="l">
              <a:defRPr sz="2800">
                <a:solidFill>
                  <a:srgbClr val="34508D"/>
                </a:solidFill>
                <a:latin typeface="Helvetica" pitchFamily="2" charset="0"/>
              </a:defRPr>
            </a:lvl1pPr>
          </a:lstStyle>
          <a:p>
            <a:r>
              <a:rPr lang="es-ES_tradnl" dirty="0"/>
              <a:t>Clic para editar título</a:t>
            </a:r>
            <a:endParaRPr lang="es-ES" dirty="0"/>
          </a:p>
        </p:txBody>
      </p:sp>
      <p:sp>
        <p:nvSpPr>
          <p:cNvPr id="12" name="Marcador de posición de imagen 11">
            <a:extLst>
              <a:ext uri="{FF2B5EF4-FFF2-40B4-BE49-F238E27FC236}">
                <a16:creationId xmlns:a16="http://schemas.microsoft.com/office/drawing/2014/main" xmlns="" id="{580EBFEA-EA87-714A-BED0-F3CBD04887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1988840"/>
            <a:ext cx="3779838" cy="3600450"/>
          </a:xfrm>
        </p:spPr>
        <p:txBody>
          <a:bodyPr/>
          <a:lstStyle/>
          <a:p>
            <a:endParaRPr lang="es-CO"/>
          </a:p>
        </p:txBody>
      </p:sp>
      <p:sp>
        <p:nvSpPr>
          <p:cNvPr id="14" name="Marcador de texto 13">
            <a:extLst>
              <a:ext uri="{FF2B5EF4-FFF2-40B4-BE49-F238E27FC236}">
                <a16:creationId xmlns:a16="http://schemas.microsoft.com/office/drawing/2014/main" xmlns="" id="{ED030476-6BCA-C143-B24E-678964FFFC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140200" y="1989138"/>
            <a:ext cx="4392686" cy="3600152"/>
          </a:xfrm>
        </p:spPr>
        <p:txBody>
          <a:bodyPr>
            <a:normAutofit/>
          </a:bodyPr>
          <a:lstStyle>
            <a:lvl1pPr>
              <a:defRPr sz="1800"/>
            </a:lvl1pPr>
          </a:lstStyle>
          <a:p>
            <a:r>
              <a:rPr lang="es-ES"/>
              <a:t>Editar los estilos de texto del patrón
Segundo nivel
Tercer nivel
Cuarto nivel
Quinto nivel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31349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ido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xmlns="" id="{7B4FD8F1-A2CA-274D-BDB7-F8D08ECDE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1257318"/>
            <a:ext cx="8229600" cy="528818"/>
          </a:xfrm>
          <a:prstGeom prst="rect">
            <a:avLst/>
          </a:prstGeom>
        </p:spPr>
        <p:txBody>
          <a:bodyPr vert="horz"/>
          <a:lstStyle>
            <a:lvl1pPr algn="l">
              <a:defRPr sz="3200">
                <a:solidFill>
                  <a:srgbClr val="34508D"/>
                </a:solidFill>
                <a:latin typeface="Helvetica" pitchFamily="2" charset="0"/>
              </a:defRPr>
            </a:lvl1pPr>
          </a:lstStyle>
          <a:p>
            <a:r>
              <a:rPr lang="es-ES_tradnl" dirty="0"/>
              <a:t>Clic para editar título</a:t>
            </a:r>
            <a:endParaRPr lang="es-ES" dirty="0"/>
          </a:p>
        </p:txBody>
      </p:sp>
      <p:sp>
        <p:nvSpPr>
          <p:cNvPr id="7" name="Marcador de texto 6">
            <a:extLst>
              <a:ext uri="{FF2B5EF4-FFF2-40B4-BE49-F238E27FC236}">
                <a16:creationId xmlns:a16="http://schemas.microsoft.com/office/drawing/2014/main" xmlns="" id="{1B8521CB-DE4C-1D44-8E86-132248887F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39750" y="2348880"/>
            <a:ext cx="4103688" cy="3672508"/>
          </a:xfrm>
        </p:spPr>
        <p:txBody>
          <a:bodyPr>
            <a:normAutofit/>
          </a:bodyPr>
          <a:lstStyle>
            <a:lvl1pPr>
              <a:defRPr sz="1800"/>
            </a:lvl1pPr>
          </a:lstStyle>
          <a:p>
            <a:r>
              <a:rPr lang="es-ES" dirty="0"/>
              <a:t>Editar los estilos de texto del patrón
Segundo nivel
Tercer nivel
Cuarto nivel
Quinto nivel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590366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a_proces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Agrupar 16"/>
          <p:cNvGrpSpPr/>
          <p:nvPr userDrawn="1"/>
        </p:nvGrpSpPr>
        <p:grpSpPr>
          <a:xfrm>
            <a:off x="7308304" y="1844824"/>
            <a:ext cx="1447672" cy="4209363"/>
            <a:chOff x="7308304" y="1500767"/>
            <a:chExt cx="1447672" cy="4209363"/>
          </a:xfrm>
        </p:grpSpPr>
        <p:sp>
          <p:nvSpPr>
            <p:cNvPr id="7" name="9 Elipse"/>
            <p:cNvSpPr/>
            <p:nvPr userDrawn="1"/>
          </p:nvSpPr>
          <p:spPr>
            <a:xfrm>
              <a:off x="7699918" y="2102315"/>
              <a:ext cx="664444" cy="720214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8" name="10 CuadroTexto"/>
            <p:cNvSpPr txBox="1"/>
            <p:nvPr userDrawn="1"/>
          </p:nvSpPr>
          <p:spPr>
            <a:xfrm>
              <a:off x="7820557" y="2120050"/>
              <a:ext cx="42316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sz="4000" b="1" dirty="0">
                  <a:solidFill>
                    <a:schemeClr val="bg1"/>
                  </a:solidFill>
                </a:rPr>
                <a:t>1</a:t>
              </a:r>
            </a:p>
          </p:txBody>
        </p:sp>
        <p:sp>
          <p:nvSpPr>
            <p:cNvPr id="9" name="14 CuadroTexto"/>
            <p:cNvSpPr txBox="1"/>
            <p:nvPr userDrawn="1"/>
          </p:nvSpPr>
          <p:spPr>
            <a:xfrm>
              <a:off x="7308304" y="1500767"/>
              <a:ext cx="144767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1400" b="1" dirty="0">
                  <a:solidFill>
                    <a:schemeClr val="tx2">
                      <a:lumMod val="75000"/>
                    </a:schemeClr>
                  </a:solidFill>
                </a:rPr>
                <a:t>Procesos Estratégicos </a:t>
              </a:r>
            </a:p>
          </p:txBody>
        </p:sp>
        <p:sp>
          <p:nvSpPr>
            <p:cNvPr id="10" name="18 CuadroTexto"/>
            <p:cNvSpPr txBox="1"/>
            <p:nvPr userDrawn="1"/>
          </p:nvSpPr>
          <p:spPr>
            <a:xfrm>
              <a:off x="7308304" y="2965587"/>
              <a:ext cx="144767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1400" b="1" dirty="0">
                  <a:solidFill>
                    <a:schemeClr val="tx2">
                      <a:lumMod val="75000"/>
                    </a:schemeClr>
                  </a:solidFill>
                </a:rPr>
                <a:t>Procesos Misionales</a:t>
              </a:r>
            </a:p>
          </p:txBody>
        </p:sp>
        <p:sp>
          <p:nvSpPr>
            <p:cNvPr id="11" name="19 Elipse"/>
            <p:cNvSpPr/>
            <p:nvPr userDrawn="1"/>
          </p:nvSpPr>
          <p:spPr>
            <a:xfrm>
              <a:off x="7699918" y="3550363"/>
              <a:ext cx="664444" cy="720214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12" name="20 CuadroTexto"/>
            <p:cNvSpPr txBox="1"/>
            <p:nvPr userDrawn="1"/>
          </p:nvSpPr>
          <p:spPr>
            <a:xfrm>
              <a:off x="7820557" y="3556243"/>
              <a:ext cx="42316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sz="4000" b="1" dirty="0">
                  <a:solidFill>
                    <a:schemeClr val="bg1"/>
                  </a:solidFill>
                </a:rPr>
                <a:t>6</a:t>
              </a:r>
            </a:p>
          </p:txBody>
        </p:sp>
        <p:sp>
          <p:nvSpPr>
            <p:cNvPr id="13" name="21 CuadroTexto"/>
            <p:cNvSpPr txBox="1"/>
            <p:nvPr userDrawn="1"/>
          </p:nvSpPr>
          <p:spPr>
            <a:xfrm>
              <a:off x="7372470" y="4358560"/>
              <a:ext cx="13193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CO" sz="1400" b="1" dirty="0">
                  <a:solidFill>
                    <a:schemeClr val="tx2">
                      <a:lumMod val="75000"/>
                    </a:schemeClr>
                  </a:solidFill>
                </a:rPr>
                <a:t>Procesos de apoyo </a:t>
              </a:r>
            </a:p>
          </p:txBody>
        </p:sp>
        <p:sp>
          <p:nvSpPr>
            <p:cNvPr id="14" name="22 Elipse"/>
            <p:cNvSpPr/>
            <p:nvPr userDrawn="1"/>
          </p:nvSpPr>
          <p:spPr>
            <a:xfrm>
              <a:off x="7699918" y="4980164"/>
              <a:ext cx="664444" cy="720214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s-CO" b="1" dirty="0">
                <a:solidFill>
                  <a:schemeClr val="bg1"/>
                </a:solidFill>
              </a:endParaRPr>
            </a:p>
          </p:txBody>
        </p:sp>
        <p:sp>
          <p:nvSpPr>
            <p:cNvPr id="15" name="23 CuadroTexto"/>
            <p:cNvSpPr txBox="1"/>
            <p:nvPr userDrawn="1"/>
          </p:nvSpPr>
          <p:spPr>
            <a:xfrm>
              <a:off x="7820557" y="5002244"/>
              <a:ext cx="42316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sz="4000" b="1" dirty="0">
                  <a:solidFill>
                    <a:schemeClr val="bg1"/>
                  </a:solidFill>
                </a:rPr>
                <a:t>7</a:t>
              </a:r>
            </a:p>
          </p:txBody>
        </p:sp>
      </p:grpSp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340768"/>
            <a:ext cx="6086868" cy="5114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ítulo 1"/>
          <p:cNvSpPr>
            <a:spLocks noGrp="1"/>
          </p:cNvSpPr>
          <p:nvPr>
            <p:ph type="title"/>
          </p:nvPr>
        </p:nvSpPr>
        <p:spPr>
          <a:xfrm>
            <a:off x="433172" y="452549"/>
            <a:ext cx="8229600" cy="528818"/>
          </a:xfrm>
          <a:prstGeom prst="rect">
            <a:avLst/>
          </a:prstGeom>
        </p:spPr>
        <p:txBody>
          <a:bodyPr vert="horz"/>
          <a:lstStyle>
            <a:lvl1pPr algn="l">
              <a:defRPr sz="3200">
                <a:solidFill>
                  <a:srgbClr val="34508D"/>
                </a:solidFill>
                <a:latin typeface="Helvetica" pitchFamily="2" charset="0"/>
              </a:defRPr>
            </a:lvl1pPr>
          </a:lstStyle>
          <a:p>
            <a:r>
              <a:rPr lang="es-ES_tradnl" dirty="0"/>
              <a:t>Clic para editar título</a:t>
            </a:r>
            <a:endParaRPr lang="es-ES" dirty="0"/>
          </a:p>
        </p:txBody>
      </p:sp>
      <p:sp>
        <p:nvSpPr>
          <p:cNvPr id="16" name="CuadroTexto 15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84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t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 txBox="1">
            <a:spLocks/>
          </p:cNvSpPr>
          <p:nvPr userDrawn="1"/>
        </p:nvSpPr>
        <p:spPr>
          <a:xfrm>
            <a:off x="2051720" y="2060848"/>
            <a:ext cx="6480720" cy="36742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Buen trato </a:t>
            </a: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- Miramos a los ojos, escuchamos. </a:t>
            </a:r>
          </a:p>
          <a:p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Oportunidad</a:t>
            </a: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 - A tiempo en el lugar requerido.</a:t>
            </a:r>
          </a:p>
          <a:p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Trabajo en equipo </a:t>
            </a: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- Trabajamos de manera conjunta.</a:t>
            </a:r>
          </a:p>
          <a:p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Orientación a resultados </a:t>
            </a: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- Medimos nuestros logros.</a:t>
            </a:r>
          </a:p>
          <a:p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Servicio</a:t>
            </a: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 - Ayudamos a los demás.</a:t>
            </a:r>
          </a:p>
          <a:p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Seguridad</a:t>
            </a: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 - Prevenimos los riesgos del paciente y los laborales. </a:t>
            </a:r>
            <a:endParaRPr lang="es-CO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Elipse 6"/>
          <p:cNvSpPr/>
          <p:nvPr userDrawn="1"/>
        </p:nvSpPr>
        <p:spPr>
          <a:xfrm>
            <a:off x="1547663" y="1988840"/>
            <a:ext cx="483251" cy="483251"/>
          </a:xfrm>
          <a:prstGeom prst="ellipse">
            <a:avLst/>
          </a:prstGeom>
          <a:solidFill>
            <a:srgbClr val="3366FF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/>
              <a:t>B</a:t>
            </a:r>
          </a:p>
        </p:txBody>
      </p:sp>
      <p:sp>
        <p:nvSpPr>
          <p:cNvPr id="8" name="Elipse 7"/>
          <p:cNvSpPr/>
          <p:nvPr userDrawn="1"/>
        </p:nvSpPr>
        <p:spPr>
          <a:xfrm>
            <a:off x="1547663" y="2636912"/>
            <a:ext cx="483251" cy="483251"/>
          </a:xfrm>
          <a:prstGeom prst="ellipse">
            <a:avLst/>
          </a:prstGeom>
          <a:solidFill>
            <a:srgbClr val="4AB9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/>
              <a:t>O</a:t>
            </a:r>
          </a:p>
        </p:txBody>
      </p:sp>
      <p:sp>
        <p:nvSpPr>
          <p:cNvPr id="9" name="Elipse 8"/>
          <p:cNvSpPr/>
          <p:nvPr userDrawn="1"/>
        </p:nvSpPr>
        <p:spPr>
          <a:xfrm>
            <a:off x="1547663" y="3356992"/>
            <a:ext cx="483251" cy="483251"/>
          </a:xfrm>
          <a:prstGeom prst="ellipse">
            <a:avLst/>
          </a:prstGeom>
          <a:solidFill>
            <a:srgbClr val="B2D65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/>
              <a:t>T</a:t>
            </a:r>
          </a:p>
        </p:txBody>
      </p:sp>
      <p:sp>
        <p:nvSpPr>
          <p:cNvPr id="10" name="Elipse 9"/>
          <p:cNvSpPr/>
          <p:nvPr userDrawn="1"/>
        </p:nvSpPr>
        <p:spPr>
          <a:xfrm>
            <a:off x="1547663" y="4005064"/>
            <a:ext cx="483251" cy="483251"/>
          </a:xfrm>
          <a:prstGeom prst="ellipse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/>
              <a:t>O</a:t>
            </a:r>
          </a:p>
        </p:txBody>
      </p:sp>
      <p:sp>
        <p:nvSpPr>
          <p:cNvPr id="11" name="Elipse 10"/>
          <p:cNvSpPr/>
          <p:nvPr userDrawn="1"/>
        </p:nvSpPr>
        <p:spPr>
          <a:xfrm>
            <a:off x="1547663" y="4653136"/>
            <a:ext cx="483251" cy="483251"/>
          </a:xfrm>
          <a:prstGeom prst="ellipse">
            <a:avLst/>
          </a:prstGeom>
          <a:solidFill>
            <a:srgbClr val="AD1E1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/>
              <a:t>S</a:t>
            </a:r>
          </a:p>
        </p:txBody>
      </p:sp>
      <p:sp>
        <p:nvSpPr>
          <p:cNvPr id="12" name="Elipse 11"/>
          <p:cNvSpPr/>
          <p:nvPr userDrawn="1"/>
        </p:nvSpPr>
        <p:spPr>
          <a:xfrm>
            <a:off x="1547663" y="5301208"/>
            <a:ext cx="483251" cy="483251"/>
          </a:xfrm>
          <a:prstGeom prst="ellipse">
            <a:avLst/>
          </a:prstGeom>
          <a:solidFill>
            <a:srgbClr val="8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/>
              <a:t>S</a:t>
            </a:r>
          </a:p>
        </p:txBody>
      </p:sp>
      <p:sp>
        <p:nvSpPr>
          <p:cNvPr id="14" name="CuadroTexto 13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xmlns="" id="{4FBB14C8-2BEC-8847-8357-943F2AC07E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172" y="452549"/>
            <a:ext cx="8229600" cy="528818"/>
          </a:xfrm>
          <a:prstGeom prst="rect">
            <a:avLst/>
          </a:prstGeom>
        </p:spPr>
        <p:txBody>
          <a:bodyPr vert="horz"/>
          <a:lstStyle>
            <a:lvl1pPr algn="l">
              <a:defRPr sz="3200">
                <a:solidFill>
                  <a:srgbClr val="34508D"/>
                </a:solidFill>
                <a:latin typeface="Helvetica" pitchFamily="2" charset="0"/>
              </a:defRPr>
            </a:lvl1pPr>
          </a:lstStyle>
          <a:p>
            <a:r>
              <a:rPr lang="es-ES_tradnl" dirty="0"/>
              <a:t>Clic para editar título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37413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al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 Título"/>
          <p:cNvSpPr txBox="1">
            <a:spLocks/>
          </p:cNvSpPr>
          <p:nvPr userDrawn="1"/>
        </p:nvSpPr>
        <p:spPr>
          <a:xfrm>
            <a:off x="3779912" y="1844824"/>
            <a:ext cx="3024336" cy="38682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1800" b="1" dirty="0">
                <a:latin typeface="Arial" panose="020B0604020202020204" pitchFamily="34" charset="0"/>
                <a:cs typeface="Arial" panose="020B0604020202020204" pitchFamily="34" charset="0"/>
              </a:rPr>
              <a:t>Responsabilidad:</a:t>
            </a:r>
          </a:p>
          <a:p>
            <a:r>
              <a:rPr lang="es-MX" sz="1800" dirty="0">
                <a:latin typeface="Arial" panose="020B0604020202020204" pitchFamily="34" charset="0"/>
                <a:cs typeface="Arial" panose="020B0604020202020204" pitchFamily="34" charset="0"/>
              </a:rPr>
              <a:t>Digno de crédito.</a:t>
            </a:r>
          </a:p>
          <a:p>
            <a:endParaRPr lang="es-MX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800" b="1" dirty="0">
                <a:latin typeface="Arial" panose="020B0604020202020204" pitchFamily="34" charset="0"/>
                <a:cs typeface="Arial" panose="020B0604020202020204" pitchFamily="34" charset="0"/>
              </a:rPr>
              <a:t>Creatividad:</a:t>
            </a:r>
          </a:p>
          <a:p>
            <a:r>
              <a:rPr lang="es-MX" sz="1800" dirty="0">
                <a:latin typeface="Arial" panose="020B0604020202020204" pitchFamily="34" charset="0"/>
                <a:cs typeface="Arial" panose="020B0604020202020204" pitchFamily="34" charset="0"/>
              </a:rPr>
              <a:t>Innovación.</a:t>
            </a:r>
          </a:p>
          <a:p>
            <a:r>
              <a:rPr lang="es-MX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s-MX" sz="1800" b="1" dirty="0">
                <a:latin typeface="Arial" panose="020B0604020202020204" pitchFamily="34" charset="0"/>
                <a:cs typeface="Arial" panose="020B0604020202020204" pitchFamily="34" charset="0"/>
              </a:rPr>
              <a:t>Consideración:</a:t>
            </a:r>
          </a:p>
          <a:p>
            <a:r>
              <a:rPr lang="es-MX" sz="1800" dirty="0">
                <a:latin typeface="Arial" panose="020B0604020202020204" pitchFamily="34" charset="0"/>
                <a:cs typeface="Arial" panose="020B0604020202020204" pitchFamily="34" charset="0"/>
              </a:rPr>
              <a:t>Con los demás.</a:t>
            </a:r>
          </a:p>
          <a:p>
            <a:endParaRPr lang="es-MX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800" b="1" dirty="0">
                <a:latin typeface="Arial" panose="020B0604020202020204" pitchFamily="34" charset="0"/>
                <a:cs typeface="Arial" panose="020B0604020202020204" pitchFamily="34" charset="0"/>
              </a:rPr>
              <a:t>Transparencia:</a:t>
            </a:r>
          </a:p>
          <a:p>
            <a:r>
              <a:rPr lang="es-MX" sz="1800" dirty="0">
                <a:latin typeface="Arial" panose="020B0604020202020204" pitchFamily="34" charset="0"/>
                <a:cs typeface="Arial" panose="020B0604020202020204" pitchFamily="34" charset="0"/>
              </a:rPr>
              <a:t>Cero corrupción.</a:t>
            </a:r>
          </a:p>
          <a:p>
            <a:endParaRPr lang="es-MX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800" b="1" dirty="0">
                <a:latin typeface="Arial" panose="020B0604020202020204" pitchFamily="34" charset="0"/>
                <a:cs typeface="Arial" panose="020B0604020202020204" pitchFamily="34" charset="0"/>
              </a:rPr>
              <a:t>Compromiso:</a:t>
            </a:r>
          </a:p>
          <a:p>
            <a:r>
              <a:rPr lang="es-MX" sz="1800" dirty="0">
                <a:latin typeface="Arial" panose="020B0604020202020204" pitchFamily="34" charset="0"/>
                <a:cs typeface="Arial" panose="020B0604020202020204" pitchFamily="34" charset="0"/>
              </a:rPr>
              <a:t>Con el Plan de Desarrollo.</a:t>
            </a:r>
          </a:p>
        </p:txBody>
      </p:sp>
      <p:pic>
        <p:nvPicPr>
          <p:cNvPr id="14" name="Imagen 13" descr="Captura de pantalla 2018-07-30 a la(s) 11.33.22 a. m..pn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67" t="4383" b="5143"/>
          <a:stretch/>
        </p:blipFill>
        <p:spPr>
          <a:xfrm>
            <a:off x="2843808" y="1861051"/>
            <a:ext cx="808021" cy="3793749"/>
          </a:xfrm>
          <a:prstGeom prst="rect">
            <a:avLst/>
          </a:prstGeom>
        </p:spPr>
      </p:pic>
      <p:sp>
        <p:nvSpPr>
          <p:cNvPr id="7" name="CuadroTexto 6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xmlns="" id="{4C914557-3E4B-A14D-93C1-C1739F896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172" y="452549"/>
            <a:ext cx="8229600" cy="528818"/>
          </a:xfrm>
          <a:prstGeom prst="rect">
            <a:avLst/>
          </a:prstGeom>
        </p:spPr>
        <p:txBody>
          <a:bodyPr vert="horz"/>
          <a:lstStyle>
            <a:lvl1pPr algn="l">
              <a:defRPr sz="3200">
                <a:solidFill>
                  <a:srgbClr val="34508D"/>
                </a:solidFill>
                <a:latin typeface="Helvetica" pitchFamily="2" charset="0"/>
              </a:defRPr>
            </a:lvl1pPr>
          </a:lstStyle>
          <a:p>
            <a:r>
              <a:rPr lang="es-ES_tradnl" dirty="0"/>
              <a:t>Clic para editar título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66347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ttos/Val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06064"/>
            <a:ext cx="8229600" cy="778098"/>
          </a:xfrm>
          <a:prstGeom prst="rect">
            <a:avLst/>
          </a:prstGeom>
        </p:spPr>
        <p:txBody>
          <a:bodyPr vert="horz"/>
          <a:lstStyle/>
          <a:p>
            <a:r>
              <a:rPr lang="es-ES_tradnl" dirty="0"/>
              <a:t>Clic para editar título</a:t>
            </a:r>
            <a:endParaRPr lang="es-ES" dirty="0"/>
          </a:p>
        </p:txBody>
      </p:sp>
      <p:sp>
        <p:nvSpPr>
          <p:cNvPr id="6" name="1 Título"/>
          <p:cNvSpPr txBox="1">
            <a:spLocks/>
          </p:cNvSpPr>
          <p:nvPr userDrawn="1"/>
        </p:nvSpPr>
        <p:spPr>
          <a:xfrm>
            <a:off x="683568" y="1987004"/>
            <a:ext cx="5400600" cy="34582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Buen trato </a:t>
            </a: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- Miramos a los ojos, escuchamos. </a:t>
            </a: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Oportunidad</a:t>
            </a: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 - A tiempo en el lugar requerido.</a:t>
            </a: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Trabajo en equipo </a:t>
            </a: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- Trabajamos de manera conjunta.</a:t>
            </a: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Orientación a resultados </a:t>
            </a: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- Medimos nuestros logros.</a:t>
            </a: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Servicio</a:t>
            </a: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 - Ayudamos a los demás.</a:t>
            </a: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Seguridad</a:t>
            </a: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 - Prevenimos los riesgos del paciente y los laborales. </a:t>
            </a:r>
            <a:endParaRPr lang="es-CO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Elipse 6"/>
          <p:cNvSpPr/>
          <p:nvPr userDrawn="1"/>
        </p:nvSpPr>
        <p:spPr>
          <a:xfrm>
            <a:off x="251519" y="2040042"/>
            <a:ext cx="432049" cy="432049"/>
          </a:xfrm>
          <a:prstGeom prst="ellipse">
            <a:avLst/>
          </a:prstGeom>
          <a:solidFill>
            <a:srgbClr val="3366FF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b="1" dirty="0"/>
              <a:t>B</a:t>
            </a:r>
          </a:p>
        </p:txBody>
      </p:sp>
      <p:sp>
        <p:nvSpPr>
          <p:cNvPr id="8" name="Elipse 7"/>
          <p:cNvSpPr/>
          <p:nvPr userDrawn="1"/>
        </p:nvSpPr>
        <p:spPr>
          <a:xfrm>
            <a:off x="251519" y="2636912"/>
            <a:ext cx="432049" cy="432049"/>
          </a:xfrm>
          <a:prstGeom prst="ellipse">
            <a:avLst/>
          </a:prstGeom>
          <a:solidFill>
            <a:srgbClr val="4AB9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b="1" dirty="0"/>
              <a:t>O</a:t>
            </a:r>
          </a:p>
        </p:txBody>
      </p:sp>
      <p:sp>
        <p:nvSpPr>
          <p:cNvPr id="9" name="Elipse 8"/>
          <p:cNvSpPr/>
          <p:nvPr userDrawn="1"/>
        </p:nvSpPr>
        <p:spPr>
          <a:xfrm>
            <a:off x="251519" y="3212976"/>
            <a:ext cx="432049" cy="432049"/>
          </a:xfrm>
          <a:prstGeom prst="ellipse">
            <a:avLst/>
          </a:prstGeom>
          <a:solidFill>
            <a:srgbClr val="B2D65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b="1" dirty="0"/>
              <a:t>T</a:t>
            </a:r>
          </a:p>
        </p:txBody>
      </p:sp>
      <p:sp>
        <p:nvSpPr>
          <p:cNvPr id="10" name="Elipse 9"/>
          <p:cNvSpPr/>
          <p:nvPr userDrawn="1"/>
        </p:nvSpPr>
        <p:spPr>
          <a:xfrm>
            <a:off x="251519" y="3789040"/>
            <a:ext cx="432049" cy="432049"/>
          </a:xfrm>
          <a:prstGeom prst="ellipse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b="1" dirty="0"/>
              <a:t>O</a:t>
            </a:r>
          </a:p>
        </p:txBody>
      </p:sp>
      <p:sp>
        <p:nvSpPr>
          <p:cNvPr id="11" name="Elipse 10"/>
          <p:cNvSpPr/>
          <p:nvPr userDrawn="1"/>
        </p:nvSpPr>
        <p:spPr>
          <a:xfrm>
            <a:off x="251519" y="4365104"/>
            <a:ext cx="432049" cy="432049"/>
          </a:xfrm>
          <a:prstGeom prst="ellipse">
            <a:avLst/>
          </a:prstGeom>
          <a:solidFill>
            <a:srgbClr val="AD1E1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b="1" dirty="0"/>
              <a:t>S</a:t>
            </a:r>
          </a:p>
        </p:txBody>
      </p:sp>
      <p:sp>
        <p:nvSpPr>
          <p:cNvPr id="12" name="Elipse 11"/>
          <p:cNvSpPr/>
          <p:nvPr userDrawn="1"/>
        </p:nvSpPr>
        <p:spPr>
          <a:xfrm>
            <a:off x="251519" y="4941168"/>
            <a:ext cx="432049" cy="432049"/>
          </a:xfrm>
          <a:prstGeom prst="ellipse">
            <a:avLst/>
          </a:prstGeom>
          <a:solidFill>
            <a:srgbClr val="8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b="1" dirty="0"/>
              <a:t>S</a:t>
            </a:r>
          </a:p>
        </p:txBody>
      </p:sp>
      <p:sp>
        <p:nvSpPr>
          <p:cNvPr id="13" name="1 Título"/>
          <p:cNvSpPr txBox="1">
            <a:spLocks/>
          </p:cNvSpPr>
          <p:nvPr userDrawn="1"/>
        </p:nvSpPr>
        <p:spPr>
          <a:xfrm>
            <a:off x="6755973" y="2132856"/>
            <a:ext cx="2365946" cy="30261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Responsabilidad:</a:t>
            </a:r>
          </a:p>
          <a:p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Digno de crédito.</a:t>
            </a: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Creatividad:</a:t>
            </a:r>
          </a:p>
          <a:p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Innovación.</a:t>
            </a: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Consideración:</a:t>
            </a:r>
          </a:p>
          <a:p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Con los demás.</a:t>
            </a:r>
          </a:p>
          <a:p>
            <a:endParaRPr lang="es-MX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Transparencia:</a:t>
            </a:r>
          </a:p>
          <a:p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Cero corrupción.</a:t>
            </a:r>
          </a:p>
          <a:p>
            <a:endParaRPr lang="es-MX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Compromiso:</a:t>
            </a:r>
          </a:p>
          <a:p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Con el Plan de Desarrollo.</a:t>
            </a:r>
          </a:p>
        </p:txBody>
      </p:sp>
      <p:pic>
        <p:nvPicPr>
          <p:cNvPr id="14" name="Imagen 13" descr="Captura de pantalla 2018-07-30 a la(s) 11.33.22 a. m.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67" t="4383" b="5143"/>
          <a:stretch/>
        </p:blipFill>
        <p:spPr>
          <a:xfrm>
            <a:off x="6156176" y="2132856"/>
            <a:ext cx="632117" cy="2967860"/>
          </a:xfrm>
          <a:prstGeom prst="rect">
            <a:avLst/>
          </a:prstGeom>
        </p:spPr>
      </p:pic>
      <p:sp>
        <p:nvSpPr>
          <p:cNvPr id="16" name="CuadroTexto 15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9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gr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s-ES_tradnl"/>
              <a:t>Clic para editar título</a:t>
            </a:r>
            <a:endParaRPr lang="es-ES"/>
          </a:p>
        </p:txBody>
      </p:sp>
      <p:pic>
        <p:nvPicPr>
          <p:cNvPr id="6" name="Imagen 5" descr="Captura de pantalla 2018-08-03 a la(s) 12.12.16 p. m.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511" y="1628800"/>
            <a:ext cx="2986982" cy="3744416"/>
          </a:xfrm>
          <a:prstGeom prst="rect">
            <a:avLst/>
          </a:prstGeom>
        </p:spPr>
      </p:pic>
      <p:sp>
        <p:nvSpPr>
          <p:cNvPr id="8" name="CuadroTexto 7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0384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ficulta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s-ES_tradnl"/>
              <a:t>Clic para editar título</a:t>
            </a:r>
            <a:endParaRPr lang="es-ES"/>
          </a:p>
        </p:txBody>
      </p:sp>
      <p:pic>
        <p:nvPicPr>
          <p:cNvPr id="6" name="Imagen 5" descr="Captura de pantalla 2018-08-03 a la(s) 12.15.35 p. m.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3"/>
          <a:stretch/>
        </p:blipFill>
        <p:spPr>
          <a:xfrm>
            <a:off x="-99886" y="1878665"/>
            <a:ext cx="3591766" cy="3388702"/>
          </a:xfrm>
          <a:prstGeom prst="rect">
            <a:avLst/>
          </a:prstGeom>
        </p:spPr>
      </p:pic>
      <p:sp>
        <p:nvSpPr>
          <p:cNvPr id="8" name="CuadroTexto 7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9255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portunidades_mej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s-ES_tradnl"/>
              <a:t>Clic para editar título</a:t>
            </a:r>
            <a:endParaRPr lang="es-ES"/>
          </a:p>
        </p:txBody>
      </p:sp>
      <p:pic>
        <p:nvPicPr>
          <p:cNvPr id="6" name="Imagen 5" descr="Captura de pantalla 2018-08-03 a la(s) 1.25.25 p. m.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2204864"/>
            <a:ext cx="3040198" cy="2799694"/>
          </a:xfrm>
          <a:prstGeom prst="rect">
            <a:avLst/>
          </a:prstGeom>
        </p:spPr>
      </p:pic>
      <p:sp>
        <p:nvSpPr>
          <p:cNvPr id="8" name="CuadroTexto 7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68841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s-ES_tradnl"/>
              <a:t>Clic para editar título</a:t>
            </a:r>
            <a:endParaRPr lang="es-ES"/>
          </a:p>
        </p:txBody>
      </p:sp>
      <p:pic>
        <p:nvPicPr>
          <p:cNvPr id="6" name="Imagen 5" descr="Captura de pantalla 2018-06-27 a la(s) 10.33.32 a. m..pn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90"/>
          <a:stretch/>
        </p:blipFill>
        <p:spPr>
          <a:xfrm>
            <a:off x="0" y="1844824"/>
            <a:ext cx="3479636" cy="3993574"/>
          </a:xfrm>
          <a:prstGeom prst="rect">
            <a:avLst/>
          </a:prstGeom>
        </p:spPr>
      </p:pic>
      <p:sp>
        <p:nvSpPr>
          <p:cNvPr id="8" name="CuadroTexto 7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8651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en_tr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 userDrawn="1"/>
        </p:nvSpPr>
        <p:spPr>
          <a:xfrm>
            <a:off x="755576" y="6433769"/>
            <a:ext cx="6858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200" b="1" dirty="0">
                <a:latin typeface="Arial" panose="020B0604020202020204" pitchFamily="34" charset="0"/>
                <a:cs typeface="Arial" panose="020B0604020202020204" pitchFamily="34" charset="0"/>
              </a:rPr>
              <a:t>Buen trato 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- Miramos a los ojos, escuchamos. </a:t>
            </a:r>
          </a:p>
        </p:txBody>
      </p:sp>
      <p:sp>
        <p:nvSpPr>
          <p:cNvPr id="8" name="Elipse 7"/>
          <p:cNvSpPr/>
          <p:nvPr userDrawn="1"/>
        </p:nvSpPr>
        <p:spPr>
          <a:xfrm>
            <a:off x="251520" y="6361761"/>
            <a:ext cx="432048" cy="432048"/>
          </a:xfrm>
          <a:prstGeom prst="ellipse">
            <a:avLst/>
          </a:prstGeom>
          <a:solidFill>
            <a:srgbClr val="3366FF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/>
              <a:t>B</a:t>
            </a:r>
          </a:p>
        </p:txBody>
      </p:sp>
      <p:sp>
        <p:nvSpPr>
          <p:cNvPr id="10" name="CuadroTexto 9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57360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toss_Oportunid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 userDrawn="1"/>
        </p:nvSpPr>
        <p:spPr>
          <a:xfrm>
            <a:off x="755576" y="6433769"/>
            <a:ext cx="6858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200" b="1" dirty="0">
                <a:latin typeface="Arial" panose="020B0604020202020204" pitchFamily="34" charset="0"/>
                <a:cs typeface="Arial" panose="020B0604020202020204" pitchFamily="34" charset="0"/>
              </a:rPr>
              <a:t>Oportunidad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 - A tiempo en el lugar requerido. </a:t>
            </a:r>
            <a:endParaRPr lang="es-CO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Elipse 7"/>
          <p:cNvSpPr/>
          <p:nvPr userDrawn="1"/>
        </p:nvSpPr>
        <p:spPr>
          <a:xfrm>
            <a:off x="251520" y="6361761"/>
            <a:ext cx="432048" cy="432048"/>
          </a:xfrm>
          <a:prstGeom prst="ellipse">
            <a:avLst/>
          </a:prstGeom>
          <a:solidFill>
            <a:srgbClr val="4AB9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/>
              <a:t>O</a:t>
            </a:r>
          </a:p>
        </p:txBody>
      </p:sp>
      <p:sp>
        <p:nvSpPr>
          <p:cNvPr id="10" name="CuadroTexto 9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91827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bajo en equip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 userDrawn="1"/>
        </p:nvSpPr>
        <p:spPr>
          <a:xfrm>
            <a:off x="755576" y="6421559"/>
            <a:ext cx="6858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200" b="1" dirty="0">
                <a:latin typeface="Arial" panose="020B0604020202020204" pitchFamily="34" charset="0"/>
                <a:cs typeface="Arial" panose="020B0604020202020204" pitchFamily="34" charset="0"/>
              </a:rPr>
              <a:t>Trabajo en equipo 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- Trabajamos de manera conjunta.</a:t>
            </a:r>
          </a:p>
        </p:txBody>
      </p:sp>
      <p:sp>
        <p:nvSpPr>
          <p:cNvPr id="8" name="Elipse 7"/>
          <p:cNvSpPr/>
          <p:nvPr userDrawn="1"/>
        </p:nvSpPr>
        <p:spPr>
          <a:xfrm>
            <a:off x="251520" y="6349551"/>
            <a:ext cx="432048" cy="432048"/>
          </a:xfrm>
          <a:prstGeom prst="ellipse">
            <a:avLst/>
          </a:prstGeom>
          <a:solidFill>
            <a:srgbClr val="B2D65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/>
              <a:t>T</a:t>
            </a:r>
          </a:p>
        </p:txBody>
      </p:sp>
      <p:sp>
        <p:nvSpPr>
          <p:cNvPr id="7" name="CuadroTexto 6"/>
          <p:cNvSpPr txBox="1"/>
          <p:nvPr userDrawn="1"/>
        </p:nvSpPr>
        <p:spPr>
          <a:xfrm>
            <a:off x="4499992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3726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ientacion_a_resultad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 userDrawn="1"/>
        </p:nvSpPr>
        <p:spPr>
          <a:xfrm>
            <a:off x="755576" y="6427664"/>
            <a:ext cx="6858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200" b="1" dirty="0">
                <a:latin typeface="Arial" panose="020B0604020202020204" pitchFamily="34" charset="0"/>
                <a:cs typeface="Arial" panose="020B0604020202020204" pitchFamily="34" charset="0"/>
              </a:rPr>
              <a:t>Orientación a resultados 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- Medimos nuestros logros.</a:t>
            </a:r>
          </a:p>
        </p:txBody>
      </p:sp>
      <p:sp>
        <p:nvSpPr>
          <p:cNvPr id="8" name="Elipse 7"/>
          <p:cNvSpPr/>
          <p:nvPr userDrawn="1"/>
        </p:nvSpPr>
        <p:spPr>
          <a:xfrm>
            <a:off x="251520" y="6355656"/>
            <a:ext cx="432048" cy="432048"/>
          </a:xfrm>
          <a:prstGeom prst="ellipse">
            <a:avLst/>
          </a:prstGeom>
          <a:solidFill>
            <a:srgbClr val="FF99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/>
              <a:t>O</a:t>
            </a:r>
          </a:p>
        </p:txBody>
      </p:sp>
      <p:sp>
        <p:nvSpPr>
          <p:cNvPr id="7" name="CuadroTexto 6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8920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rvic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 userDrawn="1"/>
        </p:nvSpPr>
        <p:spPr>
          <a:xfrm>
            <a:off x="755576" y="6433769"/>
            <a:ext cx="6858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200" b="1" dirty="0">
                <a:latin typeface="Arial" panose="020B0604020202020204" pitchFamily="34" charset="0"/>
                <a:cs typeface="Arial" panose="020B0604020202020204" pitchFamily="34" charset="0"/>
              </a:rPr>
              <a:t>Servicio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 - Ayudamos a los demás.</a:t>
            </a:r>
          </a:p>
        </p:txBody>
      </p:sp>
      <p:sp>
        <p:nvSpPr>
          <p:cNvPr id="8" name="Elipse 7"/>
          <p:cNvSpPr/>
          <p:nvPr userDrawn="1"/>
        </p:nvSpPr>
        <p:spPr>
          <a:xfrm>
            <a:off x="251520" y="6361761"/>
            <a:ext cx="432048" cy="432048"/>
          </a:xfrm>
          <a:prstGeom prst="ellipse">
            <a:avLst/>
          </a:prstGeom>
          <a:solidFill>
            <a:srgbClr val="AD1E1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/>
              <a:t>S</a:t>
            </a:r>
          </a:p>
        </p:txBody>
      </p:sp>
      <p:sp>
        <p:nvSpPr>
          <p:cNvPr id="10" name="CuadroTexto 9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50180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gurid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 userDrawn="1"/>
        </p:nvSpPr>
        <p:spPr>
          <a:xfrm>
            <a:off x="755576" y="6427664"/>
            <a:ext cx="6858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200" b="1" dirty="0">
                <a:latin typeface="Arial" panose="020B0604020202020204" pitchFamily="34" charset="0"/>
                <a:cs typeface="Arial" panose="020B0604020202020204" pitchFamily="34" charset="0"/>
              </a:rPr>
              <a:t>Seguridad</a:t>
            </a:r>
            <a:r>
              <a:rPr lang="es-MX" sz="1200" dirty="0">
                <a:latin typeface="Arial" panose="020B0604020202020204" pitchFamily="34" charset="0"/>
                <a:cs typeface="Arial" panose="020B0604020202020204" pitchFamily="34" charset="0"/>
              </a:rPr>
              <a:t> - Prevenimos los riesgos del paciente y los laborales. </a:t>
            </a:r>
            <a:endParaRPr lang="es-CO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Elipse 7"/>
          <p:cNvSpPr/>
          <p:nvPr userDrawn="1"/>
        </p:nvSpPr>
        <p:spPr>
          <a:xfrm>
            <a:off x="251520" y="6355656"/>
            <a:ext cx="432048" cy="432048"/>
          </a:xfrm>
          <a:prstGeom prst="ellipse">
            <a:avLst/>
          </a:prstGeom>
          <a:solidFill>
            <a:srgbClr val="80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/>
              <a:t>S</a:t>
            </a:r>
          </a:p>
        </p:txBody>
      </p:sp>
      <p:sp>
        <p:nvSpPr>
          <p:cNvPr id="10" name="CuadroTexto 9"/>
          <p:cNvSpPr txBox="1"/>
          <p:nvPr userDrawn="1"/>
        </p:nvSpPr>
        <p:spPr>
          <a:xfrm>
            <a:off x="4427984" y="116632"/>
            <a:ext cx="457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800" dirty="0">
                <a:solidFill>
                  <a:srgbClr val="7F7F7F"/>
                </a:solidFill>
              </a:rPr>
              <a:t>Instituto Nacional</a:t>
            </a:r>
            <a:r>
              <a:rPr lang="es-ES" sz="800" baseline="0" dirty="0">
                <a:solidFill>
                  <a:srgbClr val="7F7F7F"/>
                </a:solidFill>
              </a:rPr>
              <a:t> de Cancerología E.S.E.</a:t>
            </a:r>
            <a:endParaRPr lang="es-ES" sz="800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8417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c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 userDrawn="1"/>
        </p:nvSpPr>
        <p:spPr>
          <a:xfrm>
            <a:off x="-108520" y="5013176"/>
            <a:ext cx="9433048" cy="1008112"/>
          </a:xfrm>
          <a:prstGeom prst="rect">
            <a:avLst/>
          </a:prstGeom>
          <a:solidFill>
            <a:srgbClr val="3772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4 Rectángulo"/>
          <p:cNvSpPr/>
          <p:nvPr userDrawn="1"/>
        </p:nvSpPr>
        <p:spPr>
          <a:xfrm>
            <a:off x="-217040" y="5013176"/>
            <a:ext cx="94695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5400" b="1" dirty="0">
                <a:solidFill>
                  <a:srgbClr val="FFFFFF"/>
                </a:solidFill>
              </a:rPr>
              <a:t> Gracias por su atención</a:t>
            </a:r>
          </a:p>
        </p:txBody>
      </p:sp>
      <p:pic>
        <p:nvPicPr>
          <p:cNvPr id="8" name="Imagen 7" descr="18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692696"/>
            <a:ext cx="4428074" cy="4325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4451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Porta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772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420888"/>
            <a:ext cx="8229600" cy="1143000"/>
          </a:xfrm>
          <a:prstGeom prst="rect">
            <a:avLst/>
          </a:prstGeom>
        </p:spPr>
        <p:txBody>
          <a:bodyPr vert="horz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0366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/>
              </a:defRPr>
            </a:lvl1pPr>
          </a:lstStyle>
          <a:p>
            <a:fld id="{BE5CD536-8533-4628-9402-01C210F747D4}" type="datetimeFigureOut">
              <a:rPr lang="es-CO" smtClean="0"/>
              <a:pPr/>
              <a:t>18/06/2019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/>
              </a:defRPr>
            </a:lvl1pPr>
          </a:lstStyle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/>
              </a:defRPr>
            </a:lvl1pPr>
          </a:lstStyle>
          <a:p>
            <a:fld id="{9A5E2945-6EC9-4F62-85D9-15F73B44F933}" type="slidenum">
              <a:rPr lang="es-CO" smtClean="0"/>
              <a:pPr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317766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74" r:id="rId2"/>
    <p:sldLayoutId id="2147483675" r:id="rId3"/>
    <p:sldLayoutId id="2147483673" r:id="rId4"/>
    <p:sldLayoutId id="2147483655" r:id="rId5"/>
    <p:sldLayoutId id="2147483676" r:id="rId6"/>
    <p:sldLayoutId id="2147483669" r:id="rId7"/>
    <p:sldLayoutId id="2147483670" r:id="rId8"/>
    <p:sldLayoutId id="2147483672" r:id="rId9"/>
    <p:sldLayoutId id="2147483671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77" r:id="rId2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Arial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Arial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rial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Arial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2612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317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2444941" y="1916832"/>
            <a:ext cx="5511435" cy="1512168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es-ES" altLang="es-CO" b="1" i="1" dirty="0">
                <a:solidFill>
                  <a:schemeClr val="bg1"/>
                </a:solidFill>
              </a:rPr>
              <a:t>Encuesta satisfacción del usuario </a:t>
            </a:r>
            <a:r>
              <a:rPr lang="es-ES" altLang="es-CO" b="1" i="1">
                <a:solidFill>
                  <a:schemeClr val="bg1"/>
                </a:solidFill>
              </a:rPr>
              <a:t/>
            </a:r>
            <a:br>
              <a:rPr lang="es-ES" altLang="es-CO" b="1" i="1">
                <a:solidFill>
                  <a:schemeClr val="bg1"/>
                </a:solidFill>
              </a:rPr>
            </a:br>
            <a:r>
              <a:rPr lang="es-ES" altLang="es-CO" b="1" i="1" smtClean="0">
                <a:solidFill>
                  <a:schemeClr val="bg1"/>
                </a:solidFill>
              </a:rPr>
              <a:t>M</a:t>
            </a:r>
            <a:r>
              <a:rPr lang="es-ES" altLang="es-CO" b="1" i="1" smtClean="0">
                <a:solidFill>
                  <a:schemeClr val="bg1"/>
                </a:solidFill>
              </a:rPr>
              <a:t>ayo   </a:t>
            </a:r>
            <a:r>
              <a:rPr lang="es-ES" altLang="es-CO" b="1" i="1" dirty="0" smtClean="0">
                <a:solidFill>
                  <a:schemeClr val="bg1"/>
                </a:solidFill>
              </a:rPr>
              <a:t>2019</a:t>
            </a:r>
            <a:r>
              <a:rPr lang="es-ES" altLang="es-CO" b="1" i="1" dirty="0"/>
              <a:t/>
            </a:r>
            <a:br>
              <a:rPr lang="es-ES" altLang="es-CO" b="1" i="1" dirty="0"/>
            </a:b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55445EB1-2811-974A-B259-C226156373CB}"/>
              </a:ext>
            </a:extLst>
          </p:cNvPr>
          <p:cNvSpPr txBox="1"/>
          <p:nvPr/>
        </p:nvSpPr>
        <p:spPr>
          <a:xfrm>
            <a:off x="1187624" y="1789297"/>
            <a:ext cx="12538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6000" b="1" dirty="0">
                <a:solidFill>
                  <a:schemeClr val="bg1"/>
                </a:solidFill>
              </a:rPr>
              <a:t>01.</a:t>
            </a:r>
          </a:p>
        </p:txBody>
      </p:sp>
    </p:spTree>
    <p:extLst>
      <p:ext uri="{BB962C8B-B14F-4D97-AF65-F5344CB8AC3E}">
        <p14:creationId xmlns:p14="http://schemas.microsoft.com/office/powerpoint/2010/main" val="1855353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D24B8D1-8C2E-5341-AA36-F8F9B8CDE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32656"/>
            <a:ext cx="8856984" cy="528818"/>
          </a:xfrm>
        </p:spPr>
        <p:txBody>
          <a:bodyPr/>
          <a:lstStyle/>
          <a:p>
            <a:r>
              <a:rPr lang="es-ES" altLang="es-CO" sz="2800" b="1" dirty="0"/>
              <a:t>Encuesta satisfacción del usuario </a:t>
            </a:r>
            <a:r>
              <a:rPr lang="es-ES" altLang="es-CO" sz="2800" b="1" dirty="0" smtClean="0"/>
              <a:t>mayo  </a:t>
            </a:r>
            <a:r>
              <a:rPr lang="es-ES" altLang="es-CO" sz="2800" b="1" dirty="0"/>
              <a:t>2019</a:t>
            </a:r>
            <a:r>
              <a:rPr lang="es-ES" altLang="es-CO" b="1" i="1" dirty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es-ES" altLang="es-CO" b="1" i="1" dirty="0">
                <a:solidFill>
                  <a:schemeClr val="accent3">
                    <a:lumMod val="50000"/>
                  </a:schemeClr>
                </a:solidFill>
              </a:rPr>
            </a:br>
            <a:endParaRPr lang="es-CO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EAD89674-0D05-E74C-919D-BF79ED72C99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7504" y="4005064"/>
            <a:ext cx="8604250" cy="2520380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es-CO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Para el mes de </a:t>
            </a:r>
            <a:r>
              <a:rPr lang="es-CO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mayo  </a:t>
            </a:r>
            <a:r>
              <a:rPr lang="es-CO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de 2019 </a:t>
            </a:r>
            <a:r>
              <a:rPr lang="es-CO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el  servicios </a:t>
            </a:r>
            <a:r>
              <a:rPr lang="es-CO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 mejor satisfacción fueron </a:t>
            </a:r>
            <a:r>
              <a:rPr lang="es-CO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CepreD, Salud Mental, Laboratorio Clínico, Cabeza y cuello y CepreD</a:t>
            </a:r>
            <a:r>
              <a:rPr lang="es-CO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s-CO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con un porcentaje del 100 - 99%; en segundo lugar se encuentran los servicios de  Cuidado Paliativo, </a:t>
            </a:r>
            <a:r>
              <a:rPr lang="es-CO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</a:t>
            </a:r>
            <a:r>
              <a:rPr lang="es-CO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mágenes,  Banco de Sangre, Nutrición soporte metabólico y Neuro Oncología con </a:t>
            </a:r>
            <a:r>
              <a:rPr lang="es-CO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 porcentaje del   </a:t>
            </a:r>
            <a:r>
              <a:rPr lang="es-CO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98%.</a:t>
            </a:r>
          </a:p>
          <a:p>
            <a:pPr marL="0" indent="0" algn="just">
              <a:buNone/>
            </a:pPr>
            <a:endParaRPr lang="es-CO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 algn="just">
              <a:buNone/>
            </a:pPr>
            <a:r>
              <a:rPr lang="es-CO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El servicio con menor  satisfacción es </a:t>
            </a:r>
            <a:r>
              <a:rPr lang="es-CO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la Unidad de Hemato Oncología  con </a:t>
            </a:r>
            <a:r>
              <a:rPr lang="es-CO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 porcentaje del </a:t>
            </a:r>
            <a:r>
              <a:rPr lang="es-CO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86%;  </a:t>
            </a:r>
            <a:r>
              <a:rPr lang="es-CO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la variable </a:t>
            </a:r>
            <a:r>
              <a:rPr lang="es-CO" b="1" u="sng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tiempo de espera  </a:t>
            </a:r>
            <a:r>
              <a:rPr lang="es-CO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es la más baja y la califican así:</a:t>
            </a:r>
          </a:p>
          <a:p>
            <a:pPr algn="just"/>
            <a:endParaRPr lang="es-CO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 algn="just">
              <a:buNone/>
            </a:pPr>
            <a:r>
              <a:rPr lang="es-ES" altLang="es-CO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1. </a:t>
            </a:r>
            <a:r>
              <a:rPr lang="es-ES" altLang="es-CO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Entre llegar a citas y asignarle la cita:  76% (Normal - Corto)</a:t>
            </a:r>
            <a:endParaRPr lang="es-ES" altLang="es-CO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 algn="just">
              <a:buNone/>
            </a:pPr>
            <a:r>
              <a:rPr lang="es-ES" altLang="es-CO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2. Llegar a facturar y entregar la factura : </a:t>
            </a:r>
            <a:r>
              <a:rPr lang="es-ES" altLang="es-CO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73</a:t>
            </a:r>
            <a:r>
              <a:rPr lang="es-ES" altLang="es-CO" dirty="0">
                <a:solidFill>
                  <a:schemeClr val="tx1">
                    <a:lumMod val="65000"/>
                    <a:lumOff val="35000"/>
                  </a:schemeClr>
                </a:solidFill>
              </a:rPr>
              <a:t>% (muy largo - Largo)</a:t>
            </a:r>
          </a:p>
          <a:p>
            <a:pPr marL="0" indent="0" algn="just">
              <a:buNone/>
            </a:pPr>
            <a:r>
              <a:rPr lang="es-ES" altLang="es-CO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es-ES" altLang="es-CO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 </a:t>
            </a:r>
            <a:r>
              <a:rPr lang="es-ES" altLang="es-CO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Llegar a salas y ser atendido por el médico: 70% </a:t>
            </a:r>
            <a:r>
              <a:rPr lang="es-ES" altLang="es-CO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(muy largo - Largo</a:t>
            </a:r>
            <a:r>
              <a:rPr lang="es-ES" altLang="es-CO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</a:p>
          <a:p>
            <a:pPr marL="0" indent="0" algn="just">
              <a:buNone/>
            </a:pPr>
            <a:r>
              <a:rPr lang="es-ES" altLang="es-CO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4. Llegar a farmacia y entregarle medicamentos: 73% (muy largo - largo)</a:t>
            </a:r>
          </a:p>
          <a:p>
            <a:pPr marL="0" indent="0" algn="just">
              <a:buNone/>
            </a:pPr>
            <a:r>
              <a:rPr lang="es-ES" altLang="es-CO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5. Llegar a trabajo social y ser atendido: 55% </a:t>
            </a:r>
            <a:r>
              <a:rPr lang="es-ES" altLang="es-CO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(muy largo - Largo)</a:t>
            </a:r>
          </a:p>
          <a:p>
            <a:pPr marL="0" indent="0" algn="just">
              <a:buNone/>
            </a:pPr>
            <a:endParaRPr lang="es-ES" altLang="es-CO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 algn="just">
              <a:buNone/>
            </a:pPr>
            <a:endParaRPr lang="es-ES" altLang="es-CO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 algn="just">
              <a:buNone/>
            </a:pPr>
            <a:endParaRPr lang="es-ES" altLang="es-CO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es-CO" dirty="0"/>
          </a:p>
        </p:txBody>
      </p:sp>
      <p:graphicFrame>
        <p:nvGraphicFramePr>
          <p:cNvPr id="5" name="4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24069312"/>
              </p:ext>
            </p:extLst>
          </p:nvPr>
        </p:nvGraphicFramePr>
        <p:xfrm>
          <a:off x="179513" y="980729"/>
          <a:ext cx="8352928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3297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>
            <a:extLst>
              <a:ext uri="{FF2B5EF4-FFF2-40B4-BE49-F238E27FC236}">
                <a16:creationId xmlns:a16="http://schemas.microsoft.com/office/drawing/2014/main" xmlns="" id="{7D24B8D1-8C2E-5341-AA36-F8F9B8CDE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288" y="404813"/>
            <a:ext cx="8569200" cy="528637"/>
          </a:xfrm>
        </p:spPr>
        <p:txBody>
          <a:bodyPr/>
          <a:lstStyle/>
          <a:p>
            <a:r>
              <a:rPr lang="es-ES" altLang="es-CO" sz="2800" b="1" dirty="0"/>
              <a:t>Encuesta satisfacción del usuario </a:t>
            </a:r>
            <a:r>
              <a:rPr lang="es-ES" altLang="es-CO" b="1" dirty="0" smtClean="0"/>
              <a:t>mayo</a:t>
            </a:r>
            <a:r>
              <a:rPr lang="es-ES" altLang="es-CO" sz="2800" b="1" dirty="0" smtClean="0"/>
              <a:t>  </a:t>
            </a:r>
            <a:r>
              <a:rPr lang="es-ES" altLang="es-CO" sz="2800" b="1" dirty="0"/>
              <a:t>2019</a:t>
            </a:r>
            <a:r>
              <a:rPr lang="es-ES" altLang="es-CO" b="1" i="1" dirty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es-ES" altLang="es-CO" b="1" i="1" dirty="0">
                <a:solidFill>
                  <a:schemeClr val="accent3">
                    <a:lumMod val="50000"/>
                  </a:schemeClr>
                </a:solidFill>
              </a:rPr>
            </a:br>
            <a:endParaRPr lang="es-CO" dirty="0"/>
          </a:p>
        </p:txBody>
      </p:sp>
      <p:sp>
        <p:nvSpPr>
          <p:cNvPr id="6" name="5 Rectángulo"/>
          <p:cNvSpPr/>
          <p:nvPr/>
        </p:nvSpPr>
        <p:spPr>
          <a:xfrm>
            <a:off x="179512" y="1052736"/>
            <a:ext cx="87129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Comparado con el mes anterior </a:t>
            </a:r>
            <a:r>
              <a:rPr lang="es-CO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(abril) </a:t>
            </a:r>
            <a:r>
              <a:rPr lang="es-CO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el porcentaje de cumplimiento </a:t>
            </a:r>
            <a:r>
              <a:rPr lang="es-CO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disminuyo  </a:t>
            </a:r>
            <a:r>
              <a:rPr lang="es-CO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en un </a:t>
            </a:r>
            <a:r>
              <a:rPr lang="es-CO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1% </a:t>
            </a:r>
            <a:r>
              <a:rPr lang="es-CO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de </a:t>
            </a:r>
            <a:r>
              <a:rPr lang="es-CO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satisfacción.</a:t>
            </a:r>
          </a:p>
          <a:p>
            <a:pPr algn="just"/>
            <a:endParaRPr lang="es-CO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/>
            <a:r>
              <a:rPr lang="es-CO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Comparado </a:t>
            </a:r>
            <a:r>
              <a:rPr lang="es-CO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 el mismo periodo del año anterior del mes de </a:t>
            </a:r>
            <a:r>
              <a:rPr lang="es-CO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mayo </a:t>
            </a:r>
            <a:r>
              <a:rPr lang="es-CO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de 2018, aumento un </a:t>
            </a:r>
            <a:r>
              <a:rPr lang="es-CO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3% </a:t>
            </a:r>
            <a:r>
              <a:rPr lang="es-CO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de </a:t>
            </a:r>
            <a:r>
              <a:rPr lang="es-CO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satisfacción.</a:t>
            </a:r>
          </a:p>
          <a:p>
            <a:pPr algn="just"/>
            <a:endParaRPr lang="es-CO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just"/>
            <a:r>
              <a:rPr lang="es-CO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</a:t>
            </a:r>
            <a:r>
              <a:rPr lang="es-CO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 número de encuestas para el año 2019 ha aumentado considerablemente en más de un 50%. </a:t>
            </a:r>
            <a:endParaRPr lang="es-CO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7" name="1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46252977"/>
              </p:ext>
            </p:extLst>
          </p:nvPr>
        </p:nvGraphicFramePr>
        <p:xfrm>
          <a:off x="1403648" y="3501008"/>
          <a:ext cx="6696744" cy="3096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719763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es-CO" b="1" i="1" dirty="0"/>
              <a:t>Encuesta satisfacción del usuario </a:t>
            </a:r>
            <a:br>
              <a:rPr lang="es-ES" altLang="es-CO" b="1" i="1" dirty="0"/>
            </a:br>
            <a:r>
              <a:rPr lang="es-ES" altLang="es-CO" b="1" i="1" dirty="0" smtClean="0"/>
              <a:t>Ambulatorio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40066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12094" y="377512"/>
            <a:ext cx="85689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s-ES" altLang="es-CO" sz="2800" b="1" dirty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Encuesta satisfacción del usuario </a:t>
            </a:r>
            <a:r>
              <a:rPr lang="es-ES" altLang="es-CO" sz="2800" b="1" dirty="0" smtClean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mayo </a:t>
            </a:r>
            <a:r>
              <a:rPr lang="es-ES" altLang="es-CO" sz="2800" b="1" dirty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2019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41214" y="893785"/>
            <a:ext cx="50405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2000" b="1" i="1" dirty="0" smtClean="0">
                <a:solidFill>
                  <a:schemeClr val="bg1">
                    <a:lumMod val="50000"/>
                  </a:schemeClr>
                </a:solidFill>
              </a:rPr>
              <a:t>La percepción de la prestación de los servicios</a:t>
            </a:r>
            <a:endParaRPr lang="es-ES" altLang="es-CO" sz="20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130467" y="1293895"/>
            <a:ext cx="5040560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Dentro del grupo de Ambulatorio tenemos los siguientes </a:t>
            </a:r>
          </a:p>
          <a:p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servicios que entregaron la encuesta:</a:t>
            </a:r>
          </a:p>
          <a:p>
            <a:endParaRPr lang="es-ES" altLang="es-CO" sz="1400" b="1" i="1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altLang="es-CO" sz="1400" b="1" i="1" dirty="0">
                <a:solidFill>
                  <a:schemeClr val="bg1">
                    <a:lumMod val="50000"/>
                  </a:schemeClr>
                </a:solidFill>
              </a:rPr>
              <a:t>Unidad de Oncología </a:t>
            </a:r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Clínica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Unidad de Hemato Oncología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Unidad de Pediatría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Unidad </a:t>
            </a:r>
            <a:r>
              <a:rPr lang="es-ES" altLang="es-CO" sz="1400" b="1" i="1" dirty="0">
                <a:solidFill>
                  <a:schemeClr val="bg1">
                    <a:lumMod val="50000"/>
                  </a:schemeClr>
                </a:solidFill>
              </a:rPr>
              <a:t>de Endocrinología </a:t>
            </a:r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Oncologica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altLang="es-CO" sz="1400" b="1" i="1" dirty="0">
                <a:solidFill>
                  <a:schemeClr val="bg1">
                    <a:lumMod val="50000"/>
                  </a:schemeClr>
                </a:solidFill>
              </a:rPr>
              <a:t>Unidad funcional de </a:t>
            </a:r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tórax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altLang="es-CO" sz="1400" b="1" i="1" dirty="0">
                <a:solidFill>
                  <a:schemeClr val="bg1">
                    <a:lumMod val="50000"/>
                  </a:schemeClr>
                </a:solidFill>
              </a:rPr>
              <a:t>Unidad Funcional Neuro </a:t>
            </a:r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Oncología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altLang="es-CO" sz="1400" b="1" i="1" dirty="0">
                <a:solidFill>
                  <a:schemeClr val="bg1">
                    <a:lumMod val="50000"/>
                  </a:schemeClr>
                </a:solidFill>
              </a:rPr>
              <a:t>Unidad Funcional Cabeza y </a:t>
            </a:r>
            <a:r>
              <a:rPr lang="es-CO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Cuello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Unidad </a:t>
            </a:r>
            <a:r>
              <a:rPr lang="es-ES" altLang="es-CO" sz="1400" b="1" i="1" dirty="0">
                <a:solidFill>
                  <a:schemeClr val="bg1">
                    <a:lumMod val="50000"/>
                  </a:schemeClr>
                </a:solidFill>
              </a:rPr>
              <a:t>Funcional </a:t>
            </a:r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Ginecología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altLang="es-CO" sz="1400" b="1" i="1" dirty="0">
                <a:solidFill>
                  <a:schemeClr val="bg1">
                    <a:lumMod val="50000"/>
                  </a:schemeClr>
                </a:solidFill>
              </a:rPr>
              <a:t>Unidad Funcional </a:t>
            </a:r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Urología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altLang="es-CO" sz="1400" b="1" i="1" dirty="0">
                <a:solidFill>
                  <a:schemeClr val="bg1">
                    <a:lumMod val="50000"/>
                  </a:schemeClr>
                </a:solidFill>
              </a:rPr>
              <a:t>Unidad Funcional </a:t>
            </a:r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Gastroenterología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Unidad Funcional seno y tejidos blandos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Grupo </a:t>
            </a:r>
            <a:r>
              <a:rPr lang="es-ES" altLang="es-CO" sz="1400" b="1" i="1" dirty="0">
                <a:solidFill>
                  <a:schemeClr val="bg1">
                    <a:lumMod val="50000"/>
                  </a:schemeClr>
                </a:solidFill>
              </a:rPr>
              <a:t>Salud </a:t>
            </a:r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Mental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altLang="es-CO" sz="1400" b="1" i="1" dirty="0">
                <a:solidFill>
                  <a:schemeClr val="bg1">
                    <a:lumMod val="50000"/>
                  </a:schemeClr>
                </a:solidFill>
              </a:rPr>
              <a:t>Grupo Nutrición y Soporte </a:t>
            </a:r>
            <a:r>
              <a:rPr lang="es-CO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Metabólico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Grupo Cuidado Paliativo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Grupo Área Oncología Radioterapia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Grupo Neumología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TAMO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Anestesia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Cardiología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ES" altLang="es-CO" sz="14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8" name="10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4012257"/>
              </p:ext>
            </p:extLst>
          </p:nvPr>
        </p:nvGraphicFramePr>
        <p:xfrm>
          <a:off x="251520" y="2132856"/>
          <a:ext cx="3878947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3830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1178" y="404664"/>
            <a:ext cx="914282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s-ES" altLang="es-CO" sz="2400" b="1" dirty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Evaluación de la satisfacción de los usuarios </a:t>
            </a:r>
            <a:r>
              <a:rPr lang="es-ES" altLang="es-CO" sz="2400" b="1" dirty="0" smtClean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mayo  </a:t>
            </a:r>
            <a:endParaRPr lang="es-ES" altLang="es-CO" sz="2400" b="1" dirty="0">
              <a:solidFill>
                <a:srgbClr val="34508D"/>
              </a:solidFill>
              <a:latin typeface="Helvetica" pitchFamily="2" charset="0"/>
              <a:ea typeface="+mj-ea"/>
              <a:cs typeface="+mj-cs"/>
            </a:endParaRPr>
          </a:p>
          <a:p>
            <a:r>
              <a:rPr lang="es-ES" altLang="es-CO" sz="2000" b="1" i="1" dirty="0" smtClean="0">
                <a:solidFill>
                  <a:schemeClr val="bg1">
                    <a:lumMod val="50000"/>
                  </a:schemeClr>
                </a:solidFill>
              </a:rPr>
              <a:t>Grupo Ambulatorio – Distribución por servicios</a:t>
            </a:r>
            <a:endParaRPr lang="es-ES" altLang="es-CO" sz="20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5" name="1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00925517"/>
              </p:ext>
            </p:extLst>
          </p:nvPr>
        </p:nvGraphicFramePr>
        <p:xfrm>
          <a:off x="323528" y="1916832"/>
          <a:ext cx="8568952" cy="36410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77684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178" y="404664"/>
            <a:ext cx="914282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s-ES" altLang="es-CO" sz="2400" b="1" dirty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Evaluación de la satisfacción de los usuarios </a:t>
            </a:r>
            <a:r>
              <a:rPr lang="es-ES" altLang="es-CO" sz="2400" b="1" dirty="0" smtClean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mayo  </a:t>
            </a:r>
            <a:endParaRPr lang="es-ES" altLang="es-CO" sz="2400" b="1" dirty="0">
              <a:solidFill>
                <a:srgbClr val="34508D"/>
              </a:solidFill>
              <a:latin typeface="Helvetica" pitchFamily="2" charset="0"/>
              <a:ea typeface="+mj-ea"/>
              <a:cs typeface="+mj-cs"/>
            </a:endParaRPr>
          </a:p>
          <a:p>
            <a:r>
              <a:rPr lang="es-ES" altLang="es-CO" sz="2000" b="1" i="1" dirty="0" smtClean="0">
                <a:solidFill>
                  <a:schemeClr val="bg1">
                    <a:lumMod val="50000"/>
                  </a:schemeClr>
                </a:solidFill>
              </a:rPr>
              <a:t>Grupo Ambulatorio – Distribución por servicios</a:t>
            </a:r>
            <a:endParaRPr lang="es-ES" altLang="es-CO" sz="20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4" name="2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9187621"/>
              </p:ext>
            </p:extLst>
          </p:nvPr>
        </p:nvGraphicFramePr>
        <p:xfrm>
          <a:off x="167115" y="1340768"/>
          <a:ext cx="8810947" cy="42862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07161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00684" y="325141"/>
            <a:ext cx="87849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2000" b="1" i="1" dirty="0">
                <a:solidFill>
                  <a:schemeClr val="accent1">
                    <a:lumMod val="75000"/>
                  </a:schemeClr>
                </a:solidFill>
              </a:rPr>
              <a:t>Evaluación de la satisfacción de los usuarios </a:t>
            </a:r>
            <a:r>
              <a:rPr lang="es-ES" altLang="es-CO" sz="2000" b="1" i="1" dirty="0" smtClean="0">
                <a:solidFill>
                  <a:schemeClr val="accent1">
                    <a:lumMod val="75000"/>
                  </a:schemeClr>
                </a:solidFill>
              </a:rPr>
              <a:t> mayo</a:t>
            </a:r>
            <a:endParaRPr lang="es-ES" altLang="es-CO" sz="2000" b="1" i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s-ES" altLang="es-CO" sz="2000" b="1" i="1" dirty="0">
                <a:solidFill>
                  <a:schemeClr val="bg1">
                    <a:lumMod val="50000"/>
                  </a:schemeClr>
                </a:solidFill>
              </a:rPr>
              <a:t>Servicios Ambulatorio  </a:t>
            </a:r>
          </a:p>
          <a:p>
            <a:r>
              <a:rPr lang="es-ES" altLang="es-CO" sz="2000" b="1" i="1" dirty="0">
                <a:solidFill>
                  <a:schemeClr val="bg1">
                    <a:lumMod val="50000"/>
                  </a:schemeClr>
                </a:solidFill>
              </a:rPr>
              <a:t>Distribución por las siguientes variables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94711" y="1889353"/>
            <a:ext cx="144016" cy="112658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6 Rectángulo"/>
          <p:cNvSpPr/>
          <p:nvPr/>
        </p:nvSpPr>
        <p:spPr>
          <a:xfrm>
            <a:off x="-36512" y="1628800"/>
            <a:ext cx="50405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Información: De 0% a 74% consideran que la información es mala y pésima</a:t>
            </a:r>
          </a:p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De 75% a 100% consideran que la información es buena y excelente </a:t>
            </a:r>
            <a:r>
              <a:rPr lang="es-ES" altLang="es-CO" sz="8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8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8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139952" y="2277533"/>
            <a:ext cx="5256584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9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Instalaciones: De 0% a 74% consideran que las instalaciones están  malas y pésimas</a:t>
            </a:r>
          </a:p>
          <a:p>
            <a:r>
              <a:rPr lang="es-ES" altLang="es-CO" sz="9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De 75% a 100% consideran que las instalaciones están  buenas y excelentes</a:t>
            </a:r>
            <a:r>
              <a:rPr lang="es-ES" altLang="es-CO" sz="11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11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11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36512" y="2239786"/>
            <a:ext cx="50405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Trato: De 0% a 74% consideran que el trato  es malo y pésimo</a:t>
            </a:r>
          </a:p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De 75% a 100% consideran que el trato es bueno y excelente </a:t>
            </a:r>
            <a:r>
              <a:rPr lang="es-ES" altLang="es-CO" sz="8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8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8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211960" y="1636494"/>
            <a:ext cx="50405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Tiempo de espera : De 0% a 74% consideran que el tiempo de espera esta entre largo y muy largo</a:t>
            </a:r>
          </a:p>
          <a:p>
            <a:r>
              <a:rPr lang="es-ES" altLang="es-CO" sz="8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           De 75%  100% </a:t>
            </a:r>
            <a:r>
              <a:rPr lang="es-ES" altLang="es-CO" sz="8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consideran que el tiempo de espera esta entre </a:t>
            </a:r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normal y corto </a:t>
            </a:r>
            <a:r>
              <a:rPr lang="es-ES" altLang="es-CO" sz="8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8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8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743120" y="1891607"/>
            <a:ext cx="144016" cy="112658"/>
          </a:xfrm>
          <a:prstGeom prst="rect">
            <a:avLst/>
          </a:prstGeom>
          <a:solidFill>
            <a:schemeClr val="accent2"/>
          </a:solidFill>
          <a:ln>
            <a:solidFill>
              <a:srgbClr val="B418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11 Rectángulo"/>
          <p:cNvSpPr/>
          <p:nvPr/>
        </p:nvSpPr>
        <p:spPr>
          <a:xfrm>
            <a:off x="395536" y="2475729"/>
            <a:ext cx="144016" cy="11265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3" name="12 Rectángulo"/>
          <p:cNvSpPr/>
          <p:nvPr/>
        </p:nvSpPr>
        <p:spPr>
          <a:xfrm>
            <a:off x="4737690" y="2547737"/>
            <a:ext cx="144016" cy="112658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aphicFrame>
        <p:nvGraphicFramePr>
          <p:cNvPr id="15" name="3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23977541"/>
              </p:ext>
            </p:extLst>
          </p:nvPr>
        </p:nvGraphicFramePr>
        <p:xfrm>
          <a:off x="971600" y="2996952"/>
          <a:ext cx="7056784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00278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79512" y="332656"/>
            <a:ext cx="87849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2000" b="1" i="1" dirty="0">
                <a:solidFill>
                  <a:schemeClr val="accent1">
                    <a:lumMod val="75000"/>
                  </a:schemeClr>
                </a:solidFill>
              </a:rPr>
              <a:t>Evaluación de la satisfacción de los usuarios </a:t>
            </a:r>
            <a:r>
              <a:rPr lang="es-ES" altLang="es-CO" sz="2000" b="1" i="1" dirty="0" smtClean="0">
                <a:solidFill>
                  <a:schemeClr val="accent1">
                    <a:lumMod val="75000"/>
                  </a:schemeClr>
                </a:solidFill>
              </a:rPr>
              <a:t>mayo</a:t>
            </a:r>
            <a:endParaRPr lang="es-ES" altLang="es-CO" sz="2000" b="1" i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s-ES" altLang="es-CO" sz="2000" b="1" i="1" dirty="0">
                <a:solidFill>
                  <a:schemeClr val="bg1">
                    <a:lumMod val="50000"/>
                  </a:schemeClr>
                </a:solidFill>
              </a:rPr>
              <a:t>Servicios Ambulatorio  </a:t>
            </a:r>
          </a:p>
          <a:p>
            <a:r>
              <a:rPr lang="es-ES" altLang="es-CO" sz="2000" b="1" i="1" dirty="0">
                <a:solidFill>
                  <a:schemeClr val="bg1">
                    <a:lumMod val="50000"/>
                  </a:schemeClr>
                </a:solidFill>
              </a:rPr>
              <a:t>Distribución por las siguientes variables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94711" y="1889353"/>
            <a:ext cx="144016" cy="112658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6 Rectángulo"/>
          <p:cNvSpPr/>
          <p:nvPr/>
        </p:nvSpPr>
        <p:spPr>
          <a:xfrm>
            <a:off x="-36512" y="1628800"/>
            <a:ext cx="50405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Información: De 0% a 74% consideran que la información es mala y pésima</a:t>
            </a:r>
          </a:p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De 75% a 100% consideran que la información es buena y excelente </a:t>
            </a:r>
            <a:r>
              <a:rPr lang="es-ES" altLang="es-CO" sz="8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8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8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139952" y="2277533"/>
            <a:ext cx="5256584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9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Instalaciones: De 0% a 74% consideran que las instalaciones están  malas y pésimas</a:t>
            </a:r>
          </a:p>
          <a:p>
            <a:r>
              <a:rPr lang="es-ES" altLang="es-CO" sz="9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De 75% a 100% consideran que las instalaciones están  buenas y excelentes</a:t>
            </a:r>
            <a:r>
              <a:rPr lang="es-ES" altLang="es-CO" sz="11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11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11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36512" y="2239786"/>
            <a:ext cx="50405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Trato: De 0% a 74% consideran que el trato  es malo y pésimo</a:t>
            </a:r>
          </a:p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De 75% a 100% consideran que el trato es bueno y excelente </a:t>
            </a:r>
            <a:r>
              <a:rPr lang="es-ES" altLang="es-CO" sz="8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8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8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211960" y="1636494"/>
            <a:ext cx="50405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Tiempo de espera : De 0% a 74% consideran que el tiempo de espera esta entre largo y muy largo</a:t>
            </a:r>
          </a:p>
          <a:p>
            <a:r>
              <a:rPr lang="es-ES" altLang="es-CO" sz="8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           De 75%  100% </a:t>
            </a:r>
            <a:r>
              <a:rPr lang="es-ES" altLang="es-CO" sz="8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consideran que el tiempo de espera esta entre </a:t>
            </a:r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normal y corto </a:t>
            </a:r>
            <a:r>
              <a:rPr lang="es-ES" altLang="es-CO" sz="8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8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8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743120" y="1891607"/>
            <a:ext cx="144016" cy="112658"/>
          </a:xfrm>
          <a:prstGeom prst="rect">
            <a:avLst/>
          </a:prstGeom>
          <a:solidFill>
            <a:schemeClr val="accent2"/>
          </a:solidFill>
          <a:ln>
            <a:solidFill>
              <a:srgbClr val="B418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11 Rectángulo"/>
          <p:cNvSpPr/>
          <p:nvPr/>
        </p:nvSpPr>
        <p:spPr>
          <a:xfrm>
            <a:off x="395536" y="2475729"/>
            <a:ext cx="144016" cy="11265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3" name="12 Rectángulo"/>
          <p:cNvSpPr/>
          <p:nvPr/>
        </p:nvSpPr>
        <p:spPr>
          <a:xfrm>
            <a:off x="4737690" y="2547737"/>
            <a:ext cx="144016" cy="112658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aphicFrame>
        <p:nvGraphicFramePr>
          <p:cNvPr id="14" name="5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48697358"/>
              </p:ext>
            </p:extLst>
          </p:nvPr>
        </p:nvGraphicFramePr>
        <p:xfrm>
          <a:off x="1115616" y="3068960"/>
          <a:ext cx="6696744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5358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79512" y="332656"/>
            <a:ext cx="87849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2000" b="1" i="1" dirty="0">
                <a:solidFill>
                  <a:schemeClr val="accent1">
                    <a:lumMod val="75000"/>
                  </a:schemeClr>
                </a:solidFill>
              </a:rPr>
              <a:t>Evaluación de la satisfacción de los usuarios </a:t>
            </a:r>
            <a:r>
              <a:rPr lang="es-ES" altLang="es-CO" sz="2000" b="1" i="1" dirty="0" smtClean="0">
                <a:solidFill>
                  <a:schemeClr val="accent1">
                    <a:lumMod val="75000"/>
                  </a:schemeClr>
                </a:solidFill>
              </a:rPr>
              <a:t>mayo</a:t>
            </a:r>
            <a:endParaRPr lang="es-ES" altLang="es-CO" sz="2000" b="1" i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s-ES" altLang="es-CO" sz="2000" b="1" i="1" dirty="0">
                <a:solidFill>
                  <a:schemeClr val="bg1">
                    <a:lumMod val="50000"/>
                  </a:schemeClr>
                </a:solidFill>
              </a:rPr>
              <a:t>Servicios Ambulatorio  </a:t>
            </a:r>
          </a:p>
          <a:p>
            <a:r>
              <a:rPr lang="es-ES" altLang="es-CO" sz="2000" b="1" i="1" dirty="0">
                <a:solidFill>
                  <a:schemeClr val="bg1">
                    <a:lumMod val="50000"/>
                  </a:schemeClr>
                </a:solidFill>
              </a:rPr>
              <a:t>Distribución por las siguientes variables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94711" y="1889353"/>
            <a:ext cx="144016" cy="112658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6 Rectángulo"/>
          <p:cNvSpPr/>
          <p:nvPr/>
        </p:nvSpPr>
        <p:spPr>
          <a:xfrm>
            <a:off x="-36512" y="1628800"/>
            <a:ext cx="50405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Información: De 0% a 74% consideran que la información es mala y pésima</a:t>
            </a:r>
          </a:p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De 75% a 100% consideran que la información es buena y excelente </a:t>
            </a:r>
            <a:r>
              <a:rPr lang="es-ES" altLang="es-CO" sz="8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8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8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139952" y="2277533"/>
            <a:ext cx="5256584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9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Instalaciones: De 0% a 74% consideran que las instalaciones están  malas y pésimas</a:t>
            </a:r>
          </a:p>
          <a:p>
            <a:r>
              <a:rPr lang="es-ES" altLang="es-CO" sz="9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De 75% a 100% consideran que las instalaciones están  buenas y excelentes</a:t>
            </a:r>
            <a:r>
              <a:rPr lang="es-ES" altLang="es-CO" sz="11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11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11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36512" y="2239786"/>
            <a:ext cx="50405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Trato: De 0% a 74% consideran que el trato  es malo y pésimo</a:t>
            </a:r>
          </a:p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De 75% a 100% consideran que el trato es bueno y excelente </a:t>
            </a:r>
            <a:r>
              <a:rPr lang="es-ES" altLang="es-CO" sz="8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8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8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211960" y="1636494"/>
            <a:ext cx="50405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Tiempo de espera : De 0% a 74% consideran que el tiempo de espera esta entre largo y muy largo</a:t>
            </a:r>
          </a:p>
          <a:p>
            <a:r>
              <a:rPr lang="es-ES" altLang="es-CO" sz="8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           De 75%  100% </a:t>
            </a:r>
            <a:r>
              <a:rPr lang="es-ES" altLang="es-CO" sz="8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consideran que el tiempo de espera esta entre </a:t>
            </a:r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normal y corto </a:t>
            </a:r>
            <a:r>
              <a:rPr lang="es-ES" altLang="es-CO" sz="8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8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8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743120" y="1891607"/>
            <a:ext cx="144016" cy="112658"/>
          </a:xfrm>
          <a:prstGeom prst="rect">
            <a:avLst/>
          </a:prstGeom>
          <a:solidFill>
            <a:schemeClr val="accent2"/>
          </a:solidFill>
          <a:ln>
            <a:solidFill>
              <a:srgbClr val="B418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11 Rectángulo"/>
          <p:cNvSpPr/>
          <p:nvPr/>
        </p:nvSpPr>
        <p:spPr>
          <a:xfrm>
            <a:off x="395536" y="2475729"/>
            <a:ext cx="144016" cy="11265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3" name="12 Rectángulo"/>
          <p:cNvSpPr/>
          <p:nvPr/>
        </p:nvSpPr>
        <p:spPr>
          <a:xfrm>
            <a:off x="4737690" y="2547737"/>
            <a:ext cx="144016" cy="112658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aphicFrame>
        <p:nvGraphicFramePr>
          <p:cNvPr id="15" name="7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11339254"/>
              </p:ext>
            </p:extLst>
          </p:nvPr>
        </p:nvGraphicFramePr>
        <p:xfrm>
          <a:off x="1547664" y="2924944"/>
          <a:ext cx="6552728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12350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79512" y="332656"/>
            <a:ext cx="87849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2000" b="1" i="1" dirty="0">
                <a:solidFill>
                  <a:schemeClr val="accent1">
                    <a:lumMod val="75000"/>
                  </a:schemeClr>
                </a:solidFill>
              </a:rPr>
              <a:t>Evaluación de la satisfacción de los usuarios </a:t>
            </a:r>
            <a:r>
              <a:rPr lang="es-ES" altLang="es-CO" sz="2000" b="1" i="1" dirty="0" smtClean="0">
                <a:solidFill>
                  <a:schemeClr val="accent1">
                    <a:lumMod val="75000"/>
                  </a:schemeClr>
                </a:solidFill>
              </a:rPr>
              <a:t>mayo</a:t>
            </a:r>
            <a:endParaRPr lang="es-ES" altLang="es-CO" sz="2000" b="1" i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s-ES" altLang="es-CO" sz="2000" b="1" i="1" dirty="0">
                <a:solidFill>
                  <a:schemeClr val="bg1">
                    <a:lumMod val="50000"/>
                  </a:schemeClr>
                </a:solidFill>
              </a:rPr>
              <a:t>Servicios Ambulatorio  </a:t>
            </a:r>
          </a:p>
          <a:p>
            <a:r>
              <a:rPr lang="es-ES" altLang="es-CO" sz="2000" b="1" i="1" dirty="0">
                <a:solidFill>
                  <a:schemeClr val="bg1">
                    <a:lumMod val="50000"/>
                  </a:schemeClr>
                </a:solidFill>
              </a:rPr>
              <a:t>Distribución por las siguientes variables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94711" y="1889353"/>
            <a:ext cx="144016" cy="112658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6 Rectángulo"/>
          <p:cNvSpPr/>
          <p:nvPr/>
        </p:nvSpPr>
        <p:spPr>
          <a:xfrm>
            <a:off x="-36512" y="1628800"/>
            <a:ext cx="50405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Información: De 0% a 74% consideran que la información es mala y pésima</a:t>
            </a:r>
          </a:p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De 75% a 100% consideran que la información es buena y excelente </a:t>
            </a:r>
            <a:r>
              <a:rPr lang="es-ES" altLang="es-CO" sz="8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8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8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139952" y="2277533"/>
            <a:ext cx="5256584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9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Instalaciones: De 0% a 74% consideran que las instalaciones están  malas y pésimas</a:t>
            </a:r>
          </a:p>
          <a:p>
            <a:r>
              <a:rPr lang="es-ES" altLang="es-CO" sz="9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De 75% a 100% consideran que las instalaciones están  buenas y excelentes</a:t>
            </a:r>
            <a:r>
              <a:rPr lang="es-ES" altLang="es-CO" sz="11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11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11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36512" y="2239786"/>
            <a:ext cx="50405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Trato: De 0% a 74% consideran que el trato  es malo y pésimo</a:t>
            </a:r>
          </a:p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De 75% a 100% consideran que el trato es bueno y excelente </a:t>
            </a:r>
            <a:r>
              <a:rPr lang="es-ES" altLang="es-CO" sz="8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8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8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211960" y="1636494"/>
            <a:ext cx="50405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Tiempo de espera : De 0% a 74% consideran que el tiempo de espera esta entre largo y muy largo</a:t>
            </a:r>
          </a:p>
          <a:p>
            <a:r>
              <a:rPr lang="es-ES" altLang="es-CO" sz="8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           De 75%  100% </a:t>
            </a:r>
            <a:r>
              <a:rPr lang="es-ES" altLang="es-CO" sz="8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consideran que el tiempo de espera esta entre </a:t>
            </a:r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normal y corto </a:t>
            </a:r>
            <a:r>
              <a:rPr lang="es-ES" altLang="es-CO" sz="8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8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8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743120" y="1891607"/>
            <a:ext cx="144016" cy="112658"/>
          </a:xfrm>
          <a:prstGeom prst="rect">
            <a:avLst/>
          </a:prstGeom>
          <a:solidFill>
            <a:schemeClr val="accent2"/>
          </a:solidFill>
          <a:ln>
            <a:solidFill>
              <a:srgbClr val="B418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11 Rectángulo"/>
          <p:cNvSpPr/>
          <p:nvPr/>
        </p:nvSpPr>
        <p:spPr>
          <a:xfrm>
            <a:off x="395536" y="2475729"/>
            <a:ext cx="144016" cy="11265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3" name="12 Rectángulo"/>
          <p:cNvSpPr/>
          <p:nvPr/>
        </p:nvSpPr>
        <p:spPr>
          <a:xfrm>
            <a:off x="4737690" y="2547737"/>
            <a:ext cx="144016" cy="112658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aphicFrame>
        <p:nvGraphicFramePr>
          <p:cNvPr id="14" name="6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229750"/>
              </p:ext>
            </p:extLst>
          </p:nvPr>
        </p:nvGraphicFramePr>
        <p:xfrm>
          <a:off x="1259632" y="3068960"/>
          <a:ext cx="6552728" cy="28174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71458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79512" y="332656"/>
            <a:ext cx="87849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2000" b="1" i="1" dirty="0">
                <a:solidFill>
                  <a:schemeClr val="accent1">
                    <a:lumMod val="75000"/>
                  </a:schemeClr>
                </a:solidFill>
              </a:rPr>
              <a:t>Evaluación de la satisfacción de los usuarios </a:t>
            </a:r>
            <a:r>
              <a:rPr lang="es-ES" altLang="es-CO" sz="2000" b="1" i="1" dirty="0" smtClean="0">
                <a:solidFill>
                  <a:schemeClr val="accent1">
                    <a:lumMod val="75000"/>
                  </a:schemeClr>
                </a:solidFill>
              </a:rPr>
              <a:t>mayo</a:t>
            </a:r>
            <a:endParaRPr lang="es-ES" altLang="es-CO" sz="2000" b="1" i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s-ES" altLang="es-CO" sz="2000" b="1" i="1" dirty="0">
                <a:solidFill>
                  <a:schemeClr val="bg1">
                    <a:lumMod val="50000"/>
                  </a:schemeClr>
                </a:solidFill>
              </a:rPr>
              <a:t>Servicios Ambulatorio  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77881" y="1196752"/>
            <a:ext cx="8820471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b="1" i="1" dirty="0" smtClean="0">
                <a:solidFill>
                  <a:schemeClr val="bg1">
                    <a:lumMod val="50000"/>
                  </a:schemeClr>
                </a:solidFill>
              </a:rPr>
              <a:t>Servicios con menor calificación variable tiempo de espera</a:t>
            </a:r>
          </a:p>
          <a:p>
            <a:endParaRPr lang="es-ES" altLang="es-CO" b="1" i="1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s-ES" altLang="es-CO" sz="1600" b="1" i="1" dirty="0" smtClean="0">
                <a:solidFill>
                  <a:schemeClr val="bg1">
                    <a:lumMod val="50000"/>
                  </a:schemeClr>
                </a:solidFill>
              </a:rPr>
              <a:t>Pregunta: Indique cómo le pareció el tiempo de espera en los siguientes intervalos     </a:t>
            </a:r>
            <a:endParaRPr lang="es-ES" altLang="es-CO" sz="16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2200417" y="2153286"/>
            <a:ext cx="6944101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1100" b="1" i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s-ES" altLang="es-CO" sz="1100" b="1" i="1" dirty="0" smtClean="0">
                <a:solidFill>
                  <a:schemeClr val="accent3">
                    <a:lumMod val="50000"/>
                  </a:schemeClr>
                </a:solidFill>
              </a:rPr>
              <a:t>                                   </a:t>
            </a:r>
            <a:r>
              <a:rPr lang="es-ES" altLang="es-CO" sz="1100" b="1" i="1" dirty="0">
                <a:solidFill>
                  <a:schemeClr val="accent1">
                    <a:lumMod val="75000"/>
                  </a:schemeClr>
                </a:solidFill>
              </a:rPr>
              <a:t>De 0% a 74% consideran que el tiempo de espera esta entre largo y muy largo</a:t>
            </a:r>
          </a:p>
          <a:p>
            <a:r>
              <a:rPr lang="es-ES" altLang="es-CO" sz="1100" b="1" i="1" dirty="0">
                <a:solidFill>
                  <a:schemeClr val="accent1">
                    <a:lumMod val="75000"/>
                  </a:schemeClr>
                </a:solidFill>
              </a:rPr>
              <a:t>                                    De 75% a</a:t>
            </a:r>
            <a:r>
              <a:rPr lang="es-ES" altLang="es-CO" sz="1100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s-ES" altLang="es-CO" sz="1100" b="1" i="1" dirty="0">
                <a:solidFill>
                  <a:schemeClr val="accent1">
                    <a:lumMod val="75000"/>
                  </a:schemeClr>
                </a:solidFill>
              </a:rPr>
              <a:t>100% consideran que el tiempo de espera esta entre normal y corto </a:t>
            </a:r>
            <a:r>
              <a:rPr lang="es-ES" altLang="es-CO" sz="1100" b="1" i="1" dirty="0">
                <a:solidFill>
                  <a:schemeClr val="bg1">
                    <a:lumMod val="50000"/>
                  </a:schemeClr>
                </a:solidFill>
              </a:rPr>
              <a:t>	 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0" y="2658398"/>
            <a:ext cx="808033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1600" b="1" dirty="0" smtClean="0">
                <a:solidFill>
                  <a:schemeClr val="bg1">
                    <a:lumMod val="50000"/>
                  </a:schemeClr>
                </a:solidFill>
              </a:rPr>
              <a:t>1. Entre llegar a citas y asignarle la cita </a:t>
            </a:r>
            <a:endParaRPr lang="es-ES" altLang="es-CO" sz="16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54256" y="4581128"/>
            <a:ext cx="808033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1600" b="1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es-ES" altLang="es-CO" sz="1600" b="1" dirty="0" smtClean="0">
                <a:solidFill>
                  <a:schemeClr val="bg1">
                    <a:lumMod val="50000"/>
                  </a:schemeClr>
                </a:solidFill>
              </a:rPr>
              <a:t>. Llegar a facturar y entregar la factura </a:t>
            </a:r>
            <a:endParaRPr lang="es-ES" altLang="es-CO" sz="1600" b="1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9" name="8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96886350"/>
              </p:ext>
            </p:extLst>
          </p:nvPr>
        </p:nvGraphicFramePr>
        <p:xfrm>
          <a:off x="2280306" y="3151095"/>
          <a:ext cx="4572000" cy="12860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9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0504680"/>
              </p:ext>
            </p:extLst>
          </p:nvPr>
        </p:nvGraphicFramePr>
        <p:xfrm>
          <a:off x="2411760" y="5085184"/>
          <a:ext cx="4572000" cy="15702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4683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79512" y="332656"/>
            <a:ext cx="87849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2000" b="1" i="1" dirty="0">
                <a:solidFill>
                  <a:schemeClr val="accent1">
                    <a:lumMod val="75000"/>
                  </a:schemeClr>
                </a:solidFill>
              </a:rPr>
              <a:t>Evaluación de la satisfacción de los usuarios </a:t>
            </a:r>
            <a:r>
              <a:rPr lang="es-ES" altLang="es-CO" sz="2000" b="1" i="1" dirty="0" smtClean="0">
                <a:solidFill>
                  <a:schemeClr val="accent1">
                    <a:lumMod val="75000"/>
                  </a:schemeClr>
                </a:solidFill>
              </a:rPr>
              <a:t>mayo</a:t>
            </a:r>
            <a:endParaRPr lang="es-ES" altLang="es-CO" sz="2000" b="1" i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s-ES" altLang="es-CO" sz="2000" b="1" i="1" dirty="0">
                <a:solidFill>
                  <a:schemeClr val="bg1">
                    <a:lumMod val="50000"/>
                  </a:schemeClr>
                </a:solidFill>
              </a:rPr>
              <a:t>Servicios Ambulatorio  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77881" y="1196752"/>
            <a:ext cx="8820471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b="1" i="1" dirty="0" smtClean="0">
                <a:solidFill>
                  <a:schemeClr val="bg1">
                    <a:lumMod val="50000"/>
                  </a:schemeClr>
                </a:solidFill>
              </a:rPr>
              <a:t>Servicios con menor calificación variable tiempo de espera</a:t>
            </a:r>
          </a:p>
          <a:p>
            <a:endParaRPr lang="es-ES" altLang="es-CO" b="1" i="1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s-ES" altLang="es-CO" sz="1600" b="1" i="1" dirty="0" smtClean="0">
                <a:solidFill>
                  <a:schemeClr val="bg1">
                    <a:lumMod val="50000"/>
                  </a:schemeClr>
                </a:solidFill>
              </a:rPr>
              <a:t>Pregunta: Indique cómo le pareció el tiempo de espera en los siguientes intervalos     </a:t>
            </a:r>
            <a:endParaRPr lang="es-ES" altLang="es-CO" sz="16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2200417" y="2153286"/>
            <a:ext cx="6944101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1100" b="1" i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s-ES" altLang="es-CO" sz="1100" b="1" i="1" dirty="0" smtClean="0">
                <a:solidFill>
                  <a:schemeClr val="accent3">
                    <a:lumMod val="50000"/>
                  </a:schemeClr>
                </a:solidFill>
              </a:rPr>
              <a:t>                                   </a:t>
            </a:r>
            <a:r>
              <a:rPr lang="es-ES" altLang="es-CO" sz="1100" b="1" i="1" dirty="0">
                <a:solidFill>
                  <a:schemeClr val="accent1">
                    <a:lumMod val="75000"/>
                  </a:schemeClr>
                </a:solidFill>
              </a:rPr>
              <a:t>De 0% a 74% consideran que el tiempo de espera esta entre largo y muy largo</a:t>
            </a:r>
          </a:p>
          <a:p>
            <a:r>
              <a:rPr lang="es-ES" altLang="es-CO" sz="1100" b="1" i="1" dirty="0">
                <a:solidFill>
                  <a:schemeClr val="accent1">
                    <a:lumMod val="75000"/>
                  </a:schemeClr>
                </a:solidFill>
              </a:rPr>
              <a:t>                                    De 75% a</a:t>
            </a:r>
            <a:r>
              <a:rPr lang="es-ES" altLang="es-CO" sz="1100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s-ES" altLang="es-CO" sz="1100" b="1" i="1" dirty="0">
                <a:solidFill>
                  <a:schemeClr val="accent1">
                    <a:lumMod val="75000"/>
                  </a:schemeClr>
                </a:solidFill>
              </a:rPr>
              <a:t>100% consideran que el tiempo de espera esta entre normal y corto </a:t>
            </a:r>
            <a:r>
              <a:rPr lang="es-ES" altLang="es-CO" sz="1100" b="1" i="1" dirty="0">
                <a:solidFill>
                  <a:schemeClr val="bg1">
                    <a:lumMod val="50000"/>
                  </a:schemeClr>
                </a:solidFill>
              </a:rPr>
              <a:t>	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13724" y="2753450"/>
            <a:ext cx="808033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1600" b="1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es-ES" altLang="es-CO" sz="1600" b="1" dirty="0" smtClean="0">
                <a:solidFill>
                  <a:schemeClr val="bg1">
                    <a:lumMod val="50000"/>
                  </a:schemeClr>
                </a:solidFill>
              </a:rPr>
              <a:t>. Llegar a salas y ser atendido por el médico</a:t>
            </a:r>
            <a:endParaRPr lang="es-ES" altLang="es-CO" sz="16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13724" y="4725144"/>
            <a:ext cx="808033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1600" b="1" dirty="0" smtClean="0">
                <a:solidFill>
                  <a:schemeClr val="bg1">
                    <a:lumMod val="50000"/>
                  </a:schemeClr>
                </a:solidFill>
              </a:rPr>
              <a:t>4. Llegar a farmacia y entregarle medicamentos</a:t>
            </a:r>
            <a:endParaRPr lang="es-ES" altLang="es-CO" sz="1600" b="1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11" name="10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28583154"/>
              </p:ext>
            </p:extLst>
          </p:nvPr>
        </p:nvGraphicFramePr>
        <p:xfrm>
          <a:off x="2286000" y="3140968"/>
          <a:ext cx="5022304" cy="16561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12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39106472"/>
              </p:ext>
            </p:extLst>
          </p:nvPr>
        </p:nvGraphicFramePr>
        <p:xfrm>
          <a:off x="2435888" y="5207714"/>
          <a:ext cx="4104456" cy="1440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624011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79512" y="332656"/>
            <a:ext cx="87849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2000" b="1" i="1" dirty="0">
                <a:solidFill>
                  <a:schemeClr val="accent1">
                    <a:lumMod val="75000"/>
                  </a:schemeClr>
                </a:solidFill>
              </a:rPr>
              <a:t>Evaluación de la satisfacción de los usuarios </a:t>
            </a:r>
            <a:r>
              <a:rPr lang="es-ES" altLang="es-CO" sz="2000" b="1" i="1" dirty="0" smtClean="0">
                <a:solidFill>
                  <a:schemeClr val="accent1">
                    <a:lumMod val="75000"/>
                  </a:schemeClr>
                </a:solidFill>
              </a:rPr>
              <a:t> mayo</a:t>
            </a:r>
            <a:endParaRPr lang="es-ES" altLang="es-CO" sz="2000" b="1" i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s-ES" altLang="es-CO" sz="2000" b="1" i="1" dirty="0">
                <a:solidFill>
                  <a:schemeClr val="bg1">
                    <a:lumMod val="50000"/>
                  </a:schemeClr>
                </a:solidFill>
              </a:rPr>
              <a:t>Servicios Ambulatorio  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77881" y="1196752"/>
            <a:ext cx="8820471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b="1" i="1" dirty="0" smtClean="0">
                <a:solidFill>
                  <a:schemeClr val="bg1">
                    <a:lumMod val="50000"/>
                  </a:schemeClr>
                </a:solidFill>
              </a:rPr>
              <a:t>Servicios con menor calificación variable tiempo de espera</a:t>
            </a:r>
          </a:p>
          <a:p>
            <a:endParaRPr lang="es-ES" altLang="es-CO" b="1" i="1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s-ES" altLang="es-CO" sz="1600" b="1" i="1" dirty="0" smtClean="0">
                <a:solidFill>
                  <a:schemeClr val="bg1">
                    <a:lumMod val="50000"/>
                  </a:schemeClr>
                </a:solidFill>
              </a:rPr>
              <a:t>Pregunta: Indique cómo le pareció el tiempo de espera en los siguientes intervalos     </a:t>
            </a:r>
            <a:endParaRPr lang="es-ES" altLang="es-CO" sz="16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2200417" y="2153286"/>
            <a:ext cx="6944101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1100" b="1" i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s-ES" altLang="es-CO" sz="1100" b="1" i="1" dirty="0" smtClean="0">
                <a:solidFill>
                  <a:schemeClr val="accent3">
                    <a:lumMod val="50000"/>
                  </a:schemeClr>
                </a:solidFill>
              </a:rPr>
              <a:t>                                   </a:t>
            </a:r>
            <a:r>
              <a:rPr lang="es-ES" altLang="es-CO" sz="1100" b="1" i="1" dirty="0">
                <a:solidFill>
                  <a:schemeClr val="accent1">
                    <a:lumMod val="75000"/>
                  </a:schemeClr>
                </a:solidFill>
              </a:rPr>
              <a:t>De 0% a 74% consideran que el tiempo de espera esta entre largo y muy largo</a:t>
            </a:r>
          </a:p>
          <a:p>
            <a:r>
              <a:rPr lang="es-ES" altLang="es-CO" sz="1100" b="1" i="1" dirty="0">
                <a:solidFill>
                  <a:schemeClr val="accent1">
                    <a:lumMod val="75000"/>
                  </a:schemeClr>
                </a:solidFill>
              </a:rPr>
              <a:t>                                    De 75% a</a:t>
            </a:r>
            <a:r>
              <a:rPr lang="es-ES" altLang="es-CO" sz="1100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s-ES" altLang="es-CO" sz="1100" b="1" i="1" dirty="0">
                <a:solidFill>
                  <a:schemeClr val="accent1">
                    <a:lumMod val="75000"/>
                  </a:schemeClr>
                </a:solidFill>
              </a:rPr>
              <a:t>100% consideran que el tiempo de espera esta entre normal y corto </a:t>
            </a:r>
            <a:r>
              <a:rPr lang="es-ES" altLang="es-CO" sz="1100" b="1" i="1" dirty="0">
                <a:solidFill>
                  <a:schemeClr val="bg1">
                    <a:lumMod val="50000"/>
                  </a:schemeClr>
                </a:solidFill>
              </a:rPr>
              <a:t>	 </a:t>
            </a:r>
          </a:p>
        </p:txBody>
      </p:sp>
      <p:sp>
        <p:nvSpPr>
          <p:cNvPr id="9" name="8 Rectángulo"/>
          <p:cNvSpPr/>
          <p:nvPr/>
        </p:nvSpPr>
        <p:spPr>
          <a:xfrm>
            <a:off x="162792" y="3000727"/>
            <a:ext cx="808033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1600" b="1" dirty="0" smtClean="0">
                <a:solidFill>
                  <a:schemeClr val="bg1">
                    <a:lumMod val="50000"/>
                  </a:schemeClr>
                </a:solidFill>
              </a:rPr>
              <a:t>5. Llegar a trabajo social y ser atendido </a:t>
            </a:r>
            <a:endParaRPr lang="es-ES" altLang="es-CO" sz="1600" b="1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7" name="13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798020"/>
              </p:ext>
            </p:extLst>
          </p:nvPr>
        </p:nvGraphicFramePr>
        <p:xfrm>
          <a:off x="2411760" y="3717032"/>
          <a:ext cx="4572000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3845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es-CO" b="1" i="1" dirty="0"/>
              <a:t>Encuesta satisfacción del usuario </a:t>
            </a:r>
            <a:br>
              <a:rPr lang="es-ES" altLang="es-CO" b="1" i="1" dirty="0"/>
            </a:br>
            <a:r>
              <a:rPr lang="es-ES" altLang="es-CO" b="1" i="1" dirty="0"/>
              <a:t>Apoyo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49057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12094" y="377512"/>
            <a:ext cx="85689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s-ES" altLang="es-CO" sz="2800" b="1" dirty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Encuesta satisfacción del usuario </a:t>
            </a:r>
            <a:r>
              <a:rPr lang="es-ES" altLang="es-CO" sz="2800" b="1" dirty="0" smtClean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mayo  </a:t>
            </a:r>
            <a:r>
              <a:rPr lang="es-ES" altLang="es-CO" sz="2800" b="1" dirty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2019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41214" y="893785"/>
            <a:ext cx="50405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2000" b="1" i="1" dirty="0" smtClean="0">
                <a:solidFill>
                  <a:schemeClr val="bg1">
                    <a:lumMod val="50000"/>
                  </a:schemeClr>
                </a:solidFill>
              </a:rPr>
              <a:t>La percepción de la prestación de los servicios</a:t>
            </a:r>
            <a:endParaRPr lang="es-ES" altLang="es-CO" sz="20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517016" y="2276872"/>
            <a:ext cx="504056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Dentro del grupo de Apoyo tenemos los siguientes </a:t>
            </a:r>
          </a:p>
          <a:p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servicios que entregaron la encuesta:</a:t>
            </a:r>
          </a:p>
          <a:p>
            <a:endParaRPr lang="es-ES" altLang="es-CO" sz="1400" b="1" i="1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Grupo Laboratorio Clínico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Medicina Nuclear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Grupo Banco de Sangre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Grupo Quimioterapia 24/7 Hospital Día Noche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altLang="es-CO" sz="1400" b="1" i="1" dirty="0" smtClean="0">
                <a:solidFill>
                  <a:schemeClr val="bg1">
                    <a:lumMod val="50000"/>
                  </a:schemeClr>
                </a:solidFill>
              </a:rPr>
              <a:t>Grupo Salas de Cirugía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ES" altLang="es-CO" sz="14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10" name="11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7538452"/>
              </p:ext>
            </p:extLst>
          </p:nvPr>
        </p:nvGraphicFramePr>
        <p:xfrm>
          <a:off x="179512" y="2259491"/>
          <a:ext cx="396044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11476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404664"/>
            <a:ext cx="91085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2400" b="1" dirty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Evaluación de la satisfacción de los usuarios </a:t>
            </a:r>
            <a:r>
              <a:rPr lang="es-ES" altLang="es-CO" sz="2400" b="1" dirty="0" smtClean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mayo</a:t>
            </a:r>
            <a:endParaRPr lang="es-ES" altLang="es-CO" sz="2400" b="1" dirty="0">
              <a:solidFill>
                <a:srgbClr val="34508D"/>
              </a:solidFill>
              <a:latin typeface="Helvetica" pitchFamily="2" charset="0"/>
              <a:ea typeface="+mj-ea"/>
              <a:cs typeface="+mj-cs"/>
            </a:endParaRPr>
          </a:p>
          <a:p>
            <a:r>
              <a:rPr lang="es-ES" altLang="es-CO" sz="2400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2" charset="0"/>
                <a:ea typeface="+mj-ea"/>
                <a:cs typeface="+mj-cs"/>
              </a:rPr>
              <a:t>Grupo </a:t>
            </a:r>
            <a:r>
              <a:rPr lang="es-ES" altLang="es-CO" sz="2400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" pitchFamily="2" charset="0"/>
                <a:ea typeface="+mj-ea"/>
                <a:cs typeface="+mj-cs"/>
              </a:rPr>
              <a:t>Apoyo – Distribución por servicios</a:t>
            </a:r>
          </a:p>
        </p:txBody>
      </p:sp>
      <p:graphicFrame>
        <p:nvGraphicFramePr>
          <p:cNvPr id="4" name="1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45860953"/>
              </p:ext>
            </p:extLst>
          </p:nvPr>
        </p:nvGraphicFramePr>
        <p:xfrm>
          <a:off x="1115616" y="1700808"/>
          <a:ext cx="7272807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3619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-30983" y="332656"/>
            <a:ext cx="89644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2400" b="1" dirty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Evaluación de la satisfacción de los </a:t>
            </a:r>
            <a:r>
              <a:rPr lang="es-ES" altLang="es-CO" sz="2400" b="1" dirty="0" smtClean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usuarios mayo</a:t>
            </a:r>
            <a:endParaRPr lang="es-ES" altLang="es-CO" sz="2400" b="1" dirty="0">
              <a:solidFill>
                <a:srgbClr val="34508D"/>
              </a:solidFill>
              <a:latin typeface="Helvetica" pitchFamily="2" charset="0"/>
              <a:ea typeface="+mj-ea"/>
              <a:cs typeface="+mj-cs"/>
            </a:endParaRPr>
          </a:p>
          <a:p>
            <a:r>
              <a:rPr lang="es-ES" altLang="es-CO" sz="2000" b="1" i="1" dirty="0" smtClean="0">
                <a:solidFill>
                  <a:schemeClr val="bg1">
                    <a:lumMod val="50000"/>
                  </a:schemeClr>
                </a:solidFill>
              </a:rPr>
              <a:t>Grupo Apoyo – Distribución por variables</a:t>
            </a:r>
            <a:endParaRPr lang="es-ES" altLang="es-CO" sz="20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7283" y="1348255"/>
            <a:ext cx="5040560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Información: De 0% a 74% consideran que la información es mala y pésima</a:t>
            </a:r>
          </a:p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De 75% a 100% consideran que la información es buena y excelente </a:t>
            </a:r>
            <a:r>
              <a:rPr lang="es-ES" altLang="es-CO" sz="11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11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11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216896" y="1938318"/>
            <a:ext cx="50405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Instalaciones: De 0% a 74% consideran que las instalaciones están  malas y pésimas</a:t>
            </a:r>
          </a:p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De 75% a 100% consideran que las instalaciones están  buenas y excelentes</a:t>
            </a:r>
            <a:r>
              <a:rPr lang="es-ES" altLang="es-CO" sz="8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8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8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011" y="1877208"/>
            <a:ext cx="5040560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Trato: De 0% a 74% consideran que el trato  es malo y pésimo</a:t>
            </a:r>
          </a:p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De 75% a 100% consideran que el trato es bueno y excelente </a:t>
            </a:r>
            <a:r>
              <a:rPr lang="es-ES" altLang="es-CO" sz="11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11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11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11960" y="1337286"/>
            <a:ext cx="50405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Tiempo de espera : De 0% a 74% consideran que el tiempo de espera esta entre largo y muy largo</a:t>
            </a:r>
          </a:p>
          <a:p>
            <a:r>
              <a:rPr lang="es-ES" altLang="es-CO" sz="8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           De 75%  100% </a:t>
            </a:r>
            <a:r>
              <a:rPr lang="es-ES" altLang="es-CO" sz="8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consideran que el tiempo de espera esta entre </a:t>
            </a:r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normal y corto </a:t>
            </a:r>
            <a:r>
              <a:rPr lang="es-ES" altLang="es-CO" sz="11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11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11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684293" y="1557073"/>
            <a:ext cx="144016" cy="112658"/>
          </a:xfrm>
          <a:prstGeom prst="rect">
            <a:avLst/>
          </a:prstGeom>
          <a:solidFill>
            <a:schemeClr val="accent2"/>
          </a:solidFill>
          <a:ln>
            <a:solidFill>
              <a:srgbClr val="B418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10 Rectángulo"/>
          <p:cNvSpPr/>
          <p:nvPr/>
        </p:nvSpPr>
        <p:spPr>
          <a:xfrm>
            <a:off x="251520" y="2092206"/>
            <a:ext cx="144016" cy="11265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11 Rectángulo"/>
          <p:cNvSpPr/>
          <p:nvPr/>
        </p:nvSpPr>
        <p:spPr>
          <a:xfrm>
            <a:off x="4684293" y="2154265"/>
            <a:ext cx="144016" cy="112658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3" name="12 Rectángulo"/>
          <p:cNvSpPr/>
          <p:nvPr/>
        </p:nvSpPr>
        <p:spPr>
          <a:xfrm>
            <a:off x="278360" y="1542567"/>
            <a:ext cx="144016" cy="112658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aphicFrame>
        <p:nvGraphicFramePr>
          <p:cNvPr id="15" name="2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47455542"/>
              </p:ext>
            </p:extLst>
          </p:nvPr>
        </p:nvGraphicFramePr>
        <p:xfrm>
          <a:off x="1403649" y="2780928"/>
          <a:ext cx="6120680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09834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es-CO" b="1" i="1" dirty="0"/>
              <a:t>Encuesta satisfacción del usuario </a:t>
            </a:r>
            <a:br>
              <a:rPr lang="es-ES" altLang="es-CO" b="1" i="1" dirty="0"/>
            </a:br>
            <a:r>
              <a:rPr lang="es-ES" altLang="es-CO" b="1" i="1" dirty="0" smtClean="0"/>
              <a:t>GAICA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08811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12094" y="377512"/>
            <a:ext cx="85689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s-ES" altLang="es-CO" sz="2800" b="1" dirty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Encuesta satisfacción del usuario </a:t>
            </a:r>
            <a:r>
              <a:rPr lang="es-ES" altLang="es-CO" sz="2800" b="1" dirty="0" smtClean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mayo  </a:t>
            </a:r>
            <a:r>
              <a:rPr lang="es-ES" altLang="es-CO" sz="2800" b="1" dirty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2019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41214" y="893785"/>
            <a:ext cx="50405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altLang="es-CO" sz="2000" b="1" i="1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s-ES" altLang="es-CO" sz="2000" b="1" i="1" dirty="0" smtClean="0">
                <a:solidFill>
                  <a:schemeClr val="bg1">
                    <a:lumMod val="50000"/>
                  </a:schemeClr>
                </a:solidFill>
              </a:rPr>
              <a:t>La percepción de la prestación del servicio – GAICA</a:t>
            </a:r>
            <a:endParaRPr lang="es-ES" altLang="es-CO" sz="20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5" name="8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52740926"/>
              </p:ext>
            </p:extLst>
          </p:nvPr>
        </p:nvGraphicFramePr>
        <p:xfrm>
          <a:off x="1979712" y="2276872"/>
          <a:ext cx="5184576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76923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-30983" y="332656"/>
            <a:ext cx="89644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2400" b="1" dirty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Evaluación de la satisfacción de los usuarios </a:t>
            </a:r>
            <a:r>
              <a:rPr lang="es-ES" altLang="es-CO" sz="2400" b="1" dirty="0" smtClean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mayo </a:t>
            </a:r>
            <a:endParaRPr lang="es-ES" altLang="es-CO" sz="2400" b="1" dirty="0">
              <a:solidFill>
                <a:srgbClr val="34508D"/>
              </a:solidFill>
              <a:latin typeface="Helvetica" pitchFamily="2" charset="0"/>
              <a:ea typeface="+mj-ea"/>
              <a:cs typeface="+mj-cs"/>
            </a:endParaRPr>
          </a:p>
          <a:p>
            <a:r>
              <a:rPr lang="es-ES" altLang="es-CO" sz="2000" b="1" i="1" dirty="0" smtClean="0">
                <a:solidFill>
                  <a:schemeClr val="bg1">
                    <a:lumMod val="50000"/>
                  </a:schemeClr>
                </a:solidFill>
              </a:rPr>
              <a:t>Servicios GAICA – Distribución por variables</a:t>
            </a:r>
            <a:endParaRPr lang="es-ES" altLang="es-CO" sz="20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7283" y="1348255"/>
            <a:ext cx="5040560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Información: De 0% a 74% consideran que la información es mala y pésima</a:t>
            </a:r>
          </a:p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De 75% a 100% consideran que la información es buena y excelente </a:t>
            </a:r>
            <a:r>
              <a:rPr lang="es-ES" altLang="es-CO" sz="11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11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11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216896" y="1938318"/>
            <a:ext cx="50405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Instalaciones: De 0% a 74% consideran que las instalaciones están  malas y pésimas</a:t>
            </a:r>
          </a:p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De 75% a 100% consideran que las instalaciones están  buenas y excelentes</a:t>
            </a:r>
            <a:r>
              <a:rPr lang="es-ES" altLang="es-CO" sz="8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8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8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011" y="1877208"/>
            <a:ext cx="5040560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Trato: De 0% a 74% consideran que el trato  es malo y pésimo</a:t>
            </a:r>
          </a:p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De 75% a 100% consideran que el trato es bueno y excelente </a:t>
            </a:r>
            <a:r>
              <a:rPr lang="es-ES" altLang="es-CO" sz="11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11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11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11960" y="1337286"/>
            <a:ext cx="50405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Tiempo de espera : De 0% a 74% consideran que el tiempo de espera esta entre largo y muy largo</a:t>
            </a:r>
          </a:p>
          <a:p>
            <a:r>
              <a:rPr lang="es-ES" altLang="es-CO" sz="8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           De 75%  100% </a:t>
            </a:r>
            <a:r>
              <a:rPr lang="es-ES" altLang="es-CO" sz="8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consideran que el tiempo de espera esta entre </a:t>
            </a:r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normal y corto </a:t>
            </a:r>
            <a:r>
              <a:rPr lang="es-ES" altLang="es-CO" sz="11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11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11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684293" y="1557073"/>
            <a:ext cx="144016" cy="112658"/>
          </a:xfrm>
          <a:prstGeom prst="rect">
            <a:avLst/>
          </a:prstGeom>
          <a:solidFill>
            <a:schemeClr val="accent2"/>
          </a:solidFill>
          <a:ln>
            <a:solidFill>
              <a:srgbClr val="B418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10 Rectángulo"/>
          <p:cNvSpPr/>
          <p:nvPr/>
        </p:nvSpPr>
        <p:spPr>
          <a:xfrm>
            <a:off x="251520" y="2092206"/>
            <a:ext cx="144016" cy="11265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11 Rectángulo"/>
          <p:cNvSpPr/>
          <p:nvPr/>
        </p:nvSpPr>
        <p:spPr>
          <a:xfrm>
            <a:off x="4684293" y="2154265"/>
            <a:ext cx="144016" cy="112658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3" name="12 Rectángulo"/>
          <p:cNvSpPr/>
          <p:nvPr/>
        </p:nvSpPr>
        <p:spPr>
          <a:xfrm>
            <a:off x="278360" y="1542567"/>
            <a:ext cx="144016" cy="112658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aphicFrame>
        <p:nvGraphicFramePr>
          <p:cNvPr id="15" name="9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647586"/>
              </p:ext>
            </p:extLst>
          </p:nvPr>
        </p:nvGraphicFramePr>
        <p:xfrm>
          <a:off x="1619672" y="2708920"/>
          <a:ext cx="6120680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58216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es-CO" b="1" i="1" dirty="0"/>
              <a:t>Encuesta satisfacción del usuario </a:t>
            </a:r>
            <a:br>
              <a:rPr lang="es-ES" altLang="es-CO" b="1" i="1" dirty="0"/>
            </a:br>
            <a:r>
              <a:rPr lang="es-ES" altLang="es-CO" b="1" i="1" dirty="0" smtClean="0"/>
              <a:t>hospitalario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28592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12094" y="377512"/>
            <a:ext cx="85689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s-ES" altLang="es-CO" sz="2800" b="1" dirty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Encuesta satisfacción del usuario </a:t>
            </a:r>
            <a:r>
              <a:rPr lang="es-ES" altLang="es-CO" sz="2800" b="1" dirty="0" smtClean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mayo   </a:t>
            </a:r>
            <a:r>
              <a:rPr lang="es-ES" altLang="es-CO" sz="2800" b="1" dirty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2019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41214" y="893785"/>
            <a:ext cx="50405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altLang="es-CO" sz="2000" b="1" i="1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s-ES" altLang="es-CO" sz="2000" b="1" i="1" dirty="0" smtClean="0">
                <a:solidFill>
                  <a:schemeClr val="bg1">
                    <a:lumMod val="50000"/>
                  </a:schemeClr>
                </a:solidFill>
              </a:rPr>
              <a:t>La percepción de la prestación del servicio – Hospitalario (infectología)</a:t>
            </a:r>
            <a:endParaRPr lang="es-ES" altLang="es-CO" sz="20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6" name="10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1301446"/>
              </p:ext>
            </p:extLst>
          </p:nvPr>
        </p:nvGraphicFramePr>
        <p:xfrm>
          <a:off x="2010570" y="2276872"/>
          <a:ext cx="6089822" cy="3751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08881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-30983" y="332656"/>
            <a:ext cx="89644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2400" b="1" dirty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Evaluación de la satisfacción de los usuarios </a:t>
            </a:r>
            <a:r>
              <a:rPr lang="es-ES" altLang="es-CO" sz="2400" b="1" dirty="0" smtClean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mayo</a:t>
            </a:r>
            <a:endParaRPr lang="es-ES" altLang="es-CO" sz="2400" b="1" dirty="0">
              <a:solidFill>
                <a:srgbClr val="34508D"/>
              </a:solidFill>
              <a:latin typeface="Helvetica" pitchFamily="2" charset="0"/>
              <a:ea typeface="+mj-ea"/>
              <a:cs typeface="+mj-cs"/>
            </a:endParaRPr>
          </a:p>
          <a:p>
            <a:r>
              <a:rPr lang="es-ES" altLang="es-CO" sz="2000" b="1" i="1" dirty="0" smtClean="0">
                <a:solidFill>
                  <a:schemeClr val="bg1">
                    <a:lumMod val="50000"/>
                  </a:schemeClr>
                </a:solidFill>
              </a:rPr>
              <a:t>Servicios Hospitalario – Distribución por variables</a:t>
            </a:r>
            <a:endParaRPr lang="es-ES" altLang="es-CO" sz="20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7283" y="1348255"/>
            <a:ext cx="5040560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Información: De 0% a 74% consideran que la información es mala y pésima</a:t>
            </a:r>
          </a:p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De 75% a 100% consideran que la información es buena y excelente </a:t>
            </a:r>
            <a:r>
              <a:rPr lang="es-ES" altLang="es-CO" sz="11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11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11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216896" y="1938318"/>
            <a:ext cx="50405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Instalaciones: De 0% a 74% consideran que las instalaciones están  malas y pésimas</a:t>
            </a:r>
          </a:p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De 75% a 100% consideran que las instalaciones están  buenas y excelentes</a:t>
            </a:r>
            <a:r>
              <a:rPr lang="es-ES" altLang="es-CO" sz="8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8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8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011" y="1877208"/>
            <a:ext cx="5040560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Trato: De 0% a 74% consideran que el trato  es malo y pésimo</a:t>
            </a:r>
          </a:p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De 75% a 100% consideran que el trato es bueno y excelente </a:t>
            </a:r>
            <a:r>
              <a:rPr lang="es-ES" altLang="es-CO" sz="11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11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11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11960" y="1337286"/>
            <a:ext cx="50405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Tiempo de espera : De 0% a 74% consideran que el tiempo de espera esta entre largo y muy largo</a:t>
            </a:r>
          </a:p>
          <a:p>
            <a:r>
              <a:rPr lang="es-ES" altLang="es-CO" sz="8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           De 75%  100% </a:t>
            </a:r>
            <a:r>
              <a:rPr lang="es-ES" altLang="es-CO" sz="8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consideran que el tiempo de espera esta entre </a:t>
            </a:r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normal y corto </a:t>
            </a:r>
            <a:r>
              <a:rPr lang="es-ES" altLang="es-CO" sz="11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11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11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684293" y="1557073"/>
            <a:ext cx="144016" cy="112658"/>
          </a:xfrm>
          <a:prstGeom prst="rect">
            <a:avLst/>
          </a:prstGeom>
          <a:solidFill>
            <a:schemeClr val="accent2"/>
          </a:solidFill>
          <a:ln>
            <a:solidFill>
              <a:srgbClr val="B418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10 Rectángulo"/>
          <p:cNvSpPr/>
          <p:nvPr/>
        </p:nvSpPr>
        <p:spPr>
          <a:xfrm>
            <a:off x="251520" y="2092206"/>
            <a:ext cx="144016" cy="11265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11 Rectángulo"/>
          <p:cNvSpPr/>
          <p:nvPr/>
        </p:nvSpPr>
        <p:spPr>
          <a:xfrm>
            <a:off x="4684293" y="2154265"/>
            <a:ext cx="144016" cy="112658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3" name="12 Rectángulo"/>
          <p:cNvSpPr/>
          <p:nvPr/>
        </p:nvSpPr>
        <p:spPr>
          <a:xfrm>
            <a:off x="278360" y="1542567"/>
            <a:ext cx="144016" cy="112658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aphicFrame>
        <p:nvGraphicFramePr>
          <p:cNvPr id="15" name="7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51915715"/>
              </p:ext>
            </p:extLst>
          </p:nvPr>
        </p:nvGraphicFramePr>
        <p:xfrm>
          <a:off x="1475656" y="2708920"/>
          <a:ext cx="5976664" cy="3816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70695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es-CO" b="1" i="1" dirty="0"/>
              <a:t>Encuesta satisfacción del usuario </a:t>
            </a:r>
            <a:br>
              <a:rPr lang="es-ES" altLang="es-CO" b="1" i="1" dirty="0"/>
            </a:br>
            <a:r>
              <a:rPr lang="es-ES" altLang="es-CO" b="1" i="1" dirty="0" smtClean="0"/>
              <a:t>CpreD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1679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12094" y="377512"/>
            <a:ext cx="85689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s-ES" altLang="es-CO" sz="2800" b="1" dirty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Encuesta satisfacción del usuario </a:t>
            </a:r>
            <a:r>
              <a:rPr lang="es-ES" altLang="es-CO" sz="2800" b="1" dirty="0" smtClean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mayo </a:t>
            </a:r>
            <a:r>
              <a:rPr lang="es-ES" altLang="es-CO" sz="2800" b="1" dirty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2019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41214" y="893785"/>
            <a:ext cx="50405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2000" b="1" i="1" dirty="0" smtClean="0">
                <a:solidFill>
                  <a:schemeClr val="bg1">
                    <a:lumMod val="50000"/>
                  </a:schemeClr>
                </a:solidFill>
              </a:rPr>
              <a:t>La percepción de la prestación del servicio – CpreD</a:t>
            </a:r>
            <a:endParaRPr lang="es-ES" altLang="es-CO" sz="20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6" name="8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52867969"/>
              </p:ext>
            </p:extLst>
          </p:nvPr>
        </p:nvGraphicFramePr>
        <p:xfrm>
          <a:off x="1619672" y="1976437"/>
          <a:ext cx="6048672" cy="3540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70748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72008" y="332656"/>
            <a:ext cx="89644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2400" b="1" dirty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Evaluación de la satisfacción de los usuarios </a:t>
            </a:r>
            <a:r>
              <a:rPr lang="es-ES" altLang="es-CO" sz="2400" b="1" dirty="0" smtClean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mayo</a:t>
            </a:r>
            <a:endParaRPr lang="es-ES" altLang="es-CO" sz="2400" b="1" dirty="0">
              <a:solidFill>
                <a:srgbClr val="34508D"/>
              </a:solidFill>
              <a:latin typeface="Helvetica" pitchFamily="2" charset="0"/>
              <a:ea typeface="+mj-ea"/>
              <a:cs typeface="+mj-cs"/>
            </a:endParaRPr>
          </a:p>
          <a:p>
            <a:r>
              <a:rPr lang="es-ES" altLang="es-CO" sz="2000" b="1" i="1" dirty="0" smtClean="0">
                <a:solidFill>
                  <a:schemeClr val="bg1">
                    <a:lumMod val="50000"/>
                  </a:schemeClr>
                </a:solidFill>
              </a:rPr>
              <a:t>Servicios CpreD – Distribución por variables</a:t>
            </a:r>
            <a:endParaRPr lang="es-ES" altLang="es-CO" sz="20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7283" y="1348255"/>
            <a:ext cx="5040560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Información: De 0% a 74% consideran que la información es mala y pésima</a:t>
            </a:r>
          </a:p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De 75% a 100% consideran que la información es buena y excelente </a:t>
            </a:r>
            <a:r>
              <a:rPr lang="es-ES" altLang="es-CO" sz="11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11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11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216896" y="1938318"/>
            <a:ext cx="50405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Instalaciones: De 0% a 74% consideran que las instalaciones están  malas y pésimas</a:t>
            </a:r>
          </a:p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De 75% a 100% consideran que las instalaciones están  buenas y excelentes</a:t>
            </a:r>
            <a:r>
              <a:rPr lang="es-ES" altLang="es-CO" sz="8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8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8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011" y="1877208"/>
            <a:ext cx="5040560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Trato: De 0% a 74% consideran que el trato  es malo y pésimo</a:t>
            </a:r>
          </a:p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De 75% a 100% consideran que el trato es bueno y excelente </a:t>
            </a:r>
            <a:r>
              <a:rPr lang="es-ES" altLang="es-CO" sz="11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11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11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11960" y="1337286"/>
            <a:ext cx="50405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Tiempo de espera : De 0% a 74% consideran que el tiempo de espera esta entre largo y muy largo</a:t>
            </a:r>
          </a:p>
          <a:p>
            <a:r>
              <a:rPr lang="es-ES" altLang="es-CO" sz="8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           De 75%  100% </a:t>
            </a:r>
            <a:r>
              <a:rPr lang="es-ES" altLang="es-CO" sz="8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consideran que el tiempo de espera esta entre </a:t>
            </a:r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normal y corto </a:t>
            </a:r>
            <a:r>
              <a:rPr lang="es-ES" altLang="es-CO" sz="11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11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11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684293" y="1557073"/>
            <a:ext cx="144016" cy="112658"/>
          </a:xfrm>
          <a:prstGeom prst="rect">
            <a:avLst/>
          </a:prstGeom>
          <a:solidFill>
            <a:schemeClr val="accent2"/>
          </a:solidFill>
          <a:ln>
            <a:solidFill>
              <a:srgbClr val="B418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10 Rectángulo"/>
          <p:cNvSpPr/>
          <p:nvPr/>
        </p:nvSpPr>
        <p:spPr>
          <a:xfrm>
            <a:off x="251520" y="2092206"/>
            <a:ext cx="144016" cy="11265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11 Rectángulo"/>
          <p:cNvSpPr/>
          <p:nvPr/>
        </p:nvSpPr>
        <p:spPr>
          <a:xfrm>
            <a:off x="4684293" y="2154265"/>
            <a:ext cx="144016" cy="112658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3" name="12 Rectángulo"/>
          <p:cNvSpPr/>
          <p:nvPr/>
        </p:nvSpPr>
        <p:spPr>
          <a:xfrm>
            <a:off x="278360" y="1542567"/>
            <a:ext cx="144016" cy="112658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aphicFrame>
        <p:nvGraphicFramePr>
          <p:cNvPr id="16" name="9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61554025"/>
              </p:ext>
            </p:extLst>
          </p:nvPr>
        </p:nvGraphicFramePr>
        <p:xfrm>
          <a:off x="1691680" y="2564904"/>
          <a:ext cx="5904656" cy="36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59237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es-CO" b="1" i="1" dirty="0"/>
              <a:t>Encuesta satisfacción del usuario </a:t>
            </a:r>
            <a:br>
              <a:rPr lang="es-ES" altLang="es-CO" b="1" i="1" dirty="0"/>
            </a:br>
            <a:r>
              <a:rPr lang="es-ES" altLang="es-CO" b="1" i="1" dirty="0" smtClean="0"/>
              <a:t>imágenes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77029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12094" y="377512"/>
            <a:ext cx="85689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s-ES" altLang="es-CO" sz="2800" b="1" dirty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Encuesta satisfacción del usuario </a:t>
            </a:r>
            <a:r>
              <a:rPr lang="es-ES" altLang="es-CO" sz="2800" b="1" dirty="0" smtClean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mayo  </a:t>
            </a:r>
            <a:r>
              <a:rPr lang="es-ES" altLang="es-CO" sz="2800" b="1" dirty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2019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41214" y="893785"/>
            <a:ext cx="50405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2000" b="1" i="1" dirty="0" smtClean="0">
                <a:solidFill>
                  <a:schemeClr val="bg1">
                    <a:lumMod val="50000"/>
                  </a:schemeClr>
                </a:solidFill>
              </a:rPr>
              <a:t>La percepción de la prestación del servicio – Imágenes</a:t>
            </a:r>
            <a:endParaRPr lang="es-ES" altLang="es-CO" sz="20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5" name="3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4191263"/>
              </p:ext>
            </p:extLst>
          </p:nvPr>
        </p:nvGraphicFramePr>
        <p:xfrm>
          <a:off x="1331640" y="1988840"/>
          <a:ext cx="6408712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65018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72008" y="332656"/>
            <a:ext cx="89644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2400" b="1" dirty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Evaluación de la satisfacción de los usuarios </a:t>
            </a:r>
            <a:r>
              <a:rPr lang="es-ES" altLang="es-CO" sz="2400" b="1" dirty="0" smtClean="0">
                <a:solidFill>
                  <a:srgbClr val="34508D"/>
                </a:solidFill>
                <a:latin typeface="Helvetica" pitchFamily="2" charset="0"/>
                <a:ea typeface="+mj-ea"/>
                <a:cs typeface="+mj-cs"/>
              </a:rPr>
              <a:t>mayo </a:t>
            </a:r>
            <a:endParaRPr lang="es-ES" altLang="es-CO" sz="2400" b="1" dirty="0">
              <a:solidFill>
                <a:srgbClr val="34508D"/>
              </a:solidFill>
              <a:latin typeface="Helvetica" pitchFamily="2" charset="0"/>
              <a:ea typeface="+mj-ea"/>
              <a:cs typeface="+mj-cs"/>
            </a:endParaRPr>
          </a:p>
          <a:p>
            <a:r>
              <a:rPr lang="es-ES" altLang="es-CO" sz="2000" b="1" i="1" dirty="0" smtClean="0">
                <a:solidFill>
                  <a:schemeClr val="bg1">
                    <a:lumMod val="50000"/>
                  </a:schemeClr>
                </a:solidFill>
              </a:rPr>
              <a:t>Servicios Imágenes – Distribución por variables</a:t>
            </a:r>
            <a:endParaRPr lang="es-ES" altLang="es-CO" sz="20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7283" y="1348255"/>
            <a:ext cx="5040560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Información: De 0% a 74% consideran que la información es mala y pésima</a:t>
            </a:r>
          </a:p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De 75% a 100% consideran que la información es buena y excelente </a:t>
            </a:r>
            <a:r>
              <a:rPr lang="es-ES" altLang="es-CO" sz="11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11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11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216896" y="1938318"/>
            <a:ext cx="50405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Instalaciones: De 0% a 74% consideran que las instalaciones están  malas y pésimas</a:t>
            </a:r>
          </a:p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De 75% a 100% consideran que las instalaciones están  buenas y excelentes</a:t>
            </a:r>
            <a:r>
              <a:rPr lang="es-ES" altLang="es-CO" sz="8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8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8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011" y="1877208"/>
            <a:ext cx="5040560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Trato: De 0% a 74% consideran que el trato  es malo y pésimo</a:t>
            </a:r>
          </a:p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De 75% a 100% consideran que el trato es bueno y excelente </a:t>
            </a:r>
            <a:r>
              <a:rPr lang="es-ES" altLang="es-CO" sz="11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11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11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11960" y="1337286"/>
            <a:ext cx="50405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Tiempo de espera : De 0% a 74% consideran que el tiempo de espera esta entre largo y muy largo</a:t>
            </a:r>
          </a:p>
          <a:p>
            <a:r>
              <a:rPr lang="es-ES" altLang="es-CO" sz="8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           De 75%  100% </a:t>
            </a:r>
            <a:r>
              <a:rPr lang="es-ES" altLang="es-CO" sz="800" b="1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consideran que el tiempo de espera esta entre </a:t>
            </a:r>
            <a:r>
              <a:rPr lang="es-ES" altLang="es-CO" sz="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normal y corto </a:t>
            </a:r>
            <a:r>
              <a:rPr lang="es-ES" altLang="es-CO" sz="1100" b="1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ES" altLang="es-CO" sz="1100" b="1" i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s-ES" altLang="es-CO" sz="11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684293" y="1557073"/>
            <a:ext cx="144016" cy="112658"/>
          </a:xfrm>
          <a:prstGeom prst="rect">
            <a:avLst/>
          </a:prstGeom>
          <a:solidFill>
            <a:schemeClr val="accent2"/>
          </a:solidFill>
          <a:ln>
            <a:solidFill>
              <a:srgbClr val="B418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1" name="10 Rectángulo"/>
          <p:cNvSpPr/>
          <p:nvPr/>
        </p:nvSpPr>
        <p:spPr>
          <a:xfrm>
            <a:off x="251520" y="2092206"/>
            <a:ext cx="144016" cy="11265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11 Rectángulo"/>
          <p:cNvSpPr/>
          <p:nvPr/>
        </p:nvSpPr>
        <p:spPr>
          <a:xfrm>
            <a:off x="4684293" y="2154265"/>
            <a:ext cx="144016" cy="112658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3" name="12 Rectángulo"/>
          <p:cNvSpPr/>
          <p:nvPr/>
        </p:nvSpPr>
        <p:spPr>
          <a:xfrm>
            <a:off x="278360" y="1542567"/>
            <a:ext cx="144016" cy="112658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aphicFrame>
        <p:nvGraphicFramePr>
          <p:cNvPr id="14" name="5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5899372"/>
              </p:ext>
            </p:extLst>
          </p:nvPr>
        </p:nvGraphicFramePr>
        <p:xfrm>
          <a:off x="1547664" y="2780928"/>
          <a:ext cx="5760640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0935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129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lásico de Office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4007</TotalTime>
  <Words>2304</Words>
  <Application>Microsoft Office PowerPoint</Application>
  <PresentationFormat>Carta (216 x 279 mm)</PresentationFormat>
  <Paragraphs>226</Paragraphs>
  <Slides>33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7" baseType="lpstr">
      <vt:lpstr>Arial</vt:lpstr>
      <vt:lpstr>Calibri</vt:lpstr>
      <vt:lpstr>Helvetica</vt:lpstr>
      <vt:lpstr>Tema de Office</vt:lpstr>
      <vt:lpstr>Presentación de PowerPoint</vt:lpstr>
      <vt:lpstr>Presentación de PowerPoint</vt:lpstr>
      <vt:lpstr>Encuesta satisfacción del usuario  Mayo   2019 </vt:lpstr>
      <vt:lpstr>Encuesta satisfacción del usuario mayo  2019 </vt:lpstr>
      <vt:lpstr>Encuesta satisfacción del usuario mayo  2019 </vt:lpstr>
      <vt:lpstr>Encuesta satisfacción del usuario  Ambulatorio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Encuesta satisfacción del usuario  Apoyo</vt:lpstr>
      <vt:lpstr>Presentación de PowerPoint</vt:lpstr>
      <vt:lpstr>Presentación de PowerPoint</vt:lpstr>
      <vt:lpstr>Presentación de PowerPoint</vt:lpstr>
      <vt:lpstr>Encuesta satisfacción del usuario  GAICA</vt:lpstr>
      <vt:lpstr>Presentación de PowerPoint</vt:lpstr>
      <vt:lpstr>Presentación de PowerPoint</vt:lpstr>
      <vt:lpstr>Encuesta satisfacción del usuario  hospitalario</vt:lpstr>
      <vt:lpstr>Presentación de PowerPoint</vt:lpstr>
      <vt:lpstr>Presentación de PowerPoint</vt:lpstr>
      <vt:lpstr>Encuesta satisfacción del usuario  CpreD</vt:lpstr>
      <vt:lpstr>Presentación de PowerPoint</vt:lpstr>
      <vt:lpstr>Presentación de PowerPoint</vt:lpstr>
      <vt:lpstr>Encuesta satisfacción del usuario  imágenes</vt:lpstr>
      <vt:lpstr>Presentación de PowerPoint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Funcionario del INC</dc:creator>
  <cp:lastModifiedBy>Ana Victoria Jimenez Jimenez</cp:lastModifiedBy>
  <cp:revision>670</cp:revision>
  <cp:lastPrinted>2019-02-20T14:46:13Z</cp:lastPrinted>
  <dcterms:created xsi:type="dcterms:W3CDTF">2014-01-15T16:40:17Z</dcterms:created>
  <dcterms:modified xsi:type="dcterms:W3CDTF">2019-06-18T14:47:19Z</dcterms:modified>
</cp:coreProperties>
</file>